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1" r:id="rId5"/>
    <p:sldId id="265" r:id="rId6"/>
    <p:sldId id="266" r:id="rId7"/>
    <p:sldId id="267" r:id="rId8"/>
    <p:sldId id="269" r:id="rId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7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Rounded Rectangle 7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12"/>
          <p:cNvSpPr/>
          <p:nvPr/>
        </p:nvSpPr>
        <p:spPr>
          <a:xfrm>
            <a:off x="7712075" y="3136900"/>
            <a:ext cx="911225" cy="2074863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13"/>
          <p:cNvSpPr/>
          <p:nvPr/>
        </p:nvSpPr>
        <p:spPr>
          <a:xfrm>
            <a:off x="446088" y="3055938"/>
            <a:ext cx="6946900" cy="22447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10"/>
          <p:cNvSpPr/>
          <p:nvPr/>
        </p:nvSpPr>
        <p:spPr>
          <a:xfrm>
            <a:off x="541338" y="4559300"/>
            <a:ext cx="6756400" cy="66357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9"/>
          <p:cNvSpPr/>
          <p:nvPr/>
        </p:nvSpPr>
        <p:spPr>
          <a:xfrm>
            <a:off x="539750" y="3140075"/>
            <a:ext cx="6759575" cy="207645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99A9B-949D-47D9-9327-B7BDDDE73D48}" type="datetimeFigureOut">
              <a:rPr lang="en-US"/>
              <a:pPr>
                <a:defRPr/>
              </a:pPr>
              <a:t>9/12/2017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688" y="4625975"/>
            <a:ext cx="762000" cy="457200"/>
          </a:xfrm>
        </p:spPr>
        <p:txBody>
          <a:bodyPr/>
          <a:lstStyle>
            <a:lvl1pPr algn="ctr">
              <a:defRPr sz="2800" smtClean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967F8B26-93D4-4293-AA2E-B2F8E9E12D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D7485B-5F1B-426B-B9E8-7D7323F06948}" type="datetimeFigureOut">
              <a:rPr lang="en-US"/>
              <a:pPr>
                <a:defRPr/>
              </a:pPr>
              <a:t>9/12/2017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D20159-8935-4A6D-9EC8-A4D053204A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6861175" y="228600"/>
            <a:ext cx="1860550" cy="6122988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6954838" y="350838"/>
            <a:ext cx="1673225" cy="5876925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FAF2A-B922-479B-AE31-B4969000C274}" type="datetimeFigureOut">
              <a:rPr lang="en-US"/>
              <a:pPr>
                <a:defRPr/>
              </a:pPr>
              <a:t>9/12/2017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9E6155-4499-4BEF-9803-F909E629FA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33DB45-EA4C-4EA1-A408-D574C738BE2B}" type="datetimeFigureOut">
              <a:rPr lang="en-US"/>
              <a:pPr>
                <a:defRPr/>
              </a:pPr>
              <a:t>9/12/2017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630BE-112B-4D58-9F07-0D09E0A33F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Rounded Rectangle 7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15"/>
          <p:cNvSpPr/>
          <p:nvPr/>
        </p:nvSpPr>
        <p:spPr>
          <a:xfrm>
            <a:off x="568325" y="3048000"/>
            <a:ext cx="8032750" cy="22447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14"/>
          <p:cNvSpPr/>
          <p:nvPr/>
        </p:nvSpPr>
        <p:spPr>
          <a:xfrm>
            <a:off x="676275" y="4541838"/>
            <a:ext cx="7816850" cy="66357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13"/>
          <p:cNvSpPr/>
          <p:nvPr/>
        </p:nvSpPr>
        <p:spPr>
          <a:xfrm>
            <a:off x="676275" y="3124200"/>
            <a:ext cx="7816850" cy="2078038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51A1BE-C0E6-4647-A934-0AEA22340AF9}" type="datetimeFigureOut">
              <a:rPr lang="en-US"/>
              <a:pPr>
                <a:defRPr/>
              </a:pPr>
              <a:t>9/12/2017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EC43B-D909-443F-B3C7-395EAE8924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09BBA5-BC2F-4904-910C-7CE4CEEBA0F7}" type="datetimeFigureOut">
              <a:rPr lang="en-US"/>
              <a:pPr>
                <a:defRPr/>
              </a:pPr>
              <a:t>9/12/2017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48C7E5-6F65-4B9A-863F-0AAB8FE33A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2AF124-D2A3-46F2-BFDC-A445A8BB133A}" type="datetimeFigureOut">
              <a:rPr lang="en-US"/>
              <a:pPr>
                <a:defRPr/>
              </a:pPr>
              <a:t>9/12/2017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135AF9-C63E-41AE-AF27-8B2B85A06F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23160-789F-4EBC-B47A-940C4086A2DB}" type="datetimeFigureOut">
              <a:rPr lang="en-US"/>
              <a:pPr>
                <a:defRPr/>
              </a:pPr>
              <a:t>9/12/2017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211C3B-0FFC-4FD5-8A40-3621D51B87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3" name="Rounded Rectangle 10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5BA2A-5FE3-4D10-A5AC-28647548201F}" type="datetimeFigureOut">
              <a:rPr lang="en-US"/>
              <a:pPr>
                <a:defRPr/>
              </a:pPr>
              <a:t>9/12/2017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DF032F-E205-4EED-8DFD-B598C004BE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6" name="Rounded Rectangle 11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9"/>
          <p:cNvSpPr/>
          <p:nvPr/>
        </p:nvSpPr>
        <p:spPr>
          <a:xfrm>
            <a:off x="676275" y="1643063"/>
            <a:ext cx="2484438" cy="3233737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/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6487EA-1D97-4680-9FF8-30BA17DB130E}" type="datetimeFigureOut">
              <a:rPr lang="en-US"/>
              <a:pPr>
                <a:defRPr/>
              </a:pPr>
              <a:t>9/12/2017</a:t>
            </a:fld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03C64D-7825-47BF-B8BE-3E82AF2B94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6" name="Rounded Rectangle 8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11"/>
          <p:cNvSpPr/>
          <p:nvPr/>
        </p:nvSpPr>
        <p:spPr>
          <a:xfrm>
            <a:off x="762000" y="5029200"/>
            <a:ext cx="7600950" cy="12033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12"/>
          <p:cNvSpPr/>
          <p:nvPr/>
        </p:nvSpPr>
        <p:spPr>
          <a:xfrm>
            <a:off x="914400" y="5638800"/>
            <a:ext cx="7327900" cy="452438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10"/>
          <p:cNvSpPr/>
          <p:nvPr/>
        </p:nvSpPr>
        <p:spPr>
          <a:xfrm>
            <a:off x="604838" y="5075238"/>
            <a:ext cx="7947025" cy="1096962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53F141-76B7-4263-922C-F6F7724CC730}" type="datetimeFigureOut">
              <a:rPr lang="en-US"/>
              <a:pPr>
                <a:defRPr/>
              </a:pPr>
              <a:t>9/12/2017</a:t>
            </a:fld>
            <a:endParaRPr lang="en-US"/>
          </a:p>
        </p:txBody>
      </p:sp>
      <p:sp>
        <p:nvSpPr>
          <p:cNvPr id="12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5AF702-E1D2-40D9-AD53-88A9319386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52600"/>
            <a:ext cx="8229600" cy="437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A628C8D-7BF8-4199-A3F8-BDBA619B22AA}" type="datetimeFigureOut">
              <a:rPr lang="en-US"/>
              <a:pPr>
                <a:defRPr/>
              </a:pPr>
              <a:t>9/12/2017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88D04F4-CD39-4481-B541-E24BDFE62A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73063" y="373063"/>
            <a:ext cx="8380412" cy="1117600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5450" y="407988"/>
            <a:ext cx="8261350" cy="1039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74" r:id="rId7"/>
    <p:sldLayoutId id="2147483675" r:id="rId8"/>
    <p:sldLayoutId id="2147483676" r:id="rId9"/>
    <p:sldLayoutId id="2147483667" r:id="rId10"/>
    <p:sldLayoutId id="214748367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3500" kern="1200" cap="all">
          <a:solidFill>
            <a:srgbClr val="6B7D7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9pPr>
    </p:titleStyle>
    <p:bodyStyle>
      <a:lvl1pPr marL="3429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39763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Clr>
          <a:srgbClr val="B5AE53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3pPr>
      <a:lvl4pPr marL="1279525" indent="-228600" algn="l" rtl="0" fontAlgn="base">
        <a:spcBef>
          <a:spcPct val="20000"/>
        </a:spcBef>
        <a:spcAft>
          <a:spcPct val="0"/>
        </a:spcAft>
        <a:buClr>
          <a:srgbClr val="848058"/>
        </a:buClr>
        <a:buFont typeface="Arial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163" indent="-228600" algn="l" rtl="0" fontAlgn="base">
        <a:spcBef>
          <a:spcPct val="20000"/>
        </a:spcBef>
        <a:spcAft>
          <a:spcPct val="0"/>
        </a:spcAft>
        <a:buClr>
          <a:srgbClr val="E8B54D"/>
        </a:buClr>
        <a:buFont typeface="Arial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743200"/>
            <a:ext cx="6705600" cy="2438400"/>
          </a:xfrm>
        </p:spPr>
        <p:txBody>
          <a:bodyPr wrap="square" numCol="1" compatLnSpc="1">
            <a:prstTxWarp prst="textNoShape">
              <a:avLst/>
            </a:prstTxWarp>
            <a:normAutofit/>
          </a:bodyPr>
          <a:lstStyle/>
          <a:p>
            <a:r>
              <a:rPr lang="en-US" sz="4300" cap="none" smtClean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en-US" sz="4300" cap="none" smtClean="0">
                <a:solidFill>
                  <a:srgbClr val="000000"/>
                </a:solidFill>
                <a:latin typeface="Georgia" pitchFamily="18" charset="0"/>
              </a:rPr>
            </a:br>
            <a:r>
              <a:rPr lang="en-US" sz="4300" cap="none" smtClean="0">
                <a:solidFill>
                  <a:srgbClr val="000000"/>
                </a:solidFill>
                <a:latin typeface="Georgia" pitchFamily="18" charset="0"/>
              </a:rPr>
              <a:t> </a:t>
            </a:r>
            <a:r>
              <a:rPr lang="ro-RO" sz="4300" cap="none" smtClean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ro-RO" sz="4300" cap="none" smtClean="0">
                <a:solidFill>
                  <a:srgbClr val="000000"/>
                </a:solidFill>
                <a:latin typeface="Georgia" pitchFamily="18" charset="0"/>
              </a:rPr>
            </a:br>
            <a:r>
              <a:rPr lang="ro-RO" sz="4300" cap="none" smtClean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ro-RO" sz="4300" cap="none" smtClean="0">
                <a:solidFill>
                  <a:srgbClr val="000000"/>
                </a:solidFill>
                <a:latin typeface="Georgia" pitchFamily="18" charset="0"/>
              </a:rPr>
            </a:br>
            <a:r>
              <a:rPr lang="ro-RO" sz="4300" cap="none" smtClean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ro-RO" sz="4300" cap="none" smtClean="0">
                <a:solidFill>
                  <a:srgbClr val="000000"/>
                </a:solidFill>
                <a:latin typeface="Georgia" pitchFamily="18" charset="0"/>
              </a:rPr>
            </a:br>
            <a:r>
              <a:rPr lang="ro-RO" sz="4300" cap="none" smtClean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ro-RO" sz="4300" cap="none" smtClean="0">
                <a:solidFill>
                  <a:srgbClr val="000000"/>
                </a:solidFill>
                <a:latin typeface="Georgia" pitchFamily="18" charset="0"/>
              </a:rPr>
            </a:br>
            <a:r>
              <a:rPr lang="en-US" sz="3600" b="1" cap="none" smtClean="0">
                <a:solidFill>
                  <a:srgbClr val="000000"/>
                </a:solidFill>
                <a:latin typeface="Georgia" pitchFamily="18" charset="0"/>
              </a:rPr>
              <a:t>STATUTUL ELEVULUI </a:t>
            </a:r>
            <a:r>
              <a:rPr lang="ro-RO" sz="3600" b="1" cap="none" smtClean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ro-RO" sz="3600" b="1" cap="none" smtClean="0">
                <a:solidFill>
                  <a:srgbClr val="000000"/>
                </a:solidFill>
                <a:latin typeface="Georgia" pitchFamily="18" charset="0"/>
              </a:rPr>
            </a:br>
            <a:r>
              <a:rPr lang="nn-NO" sz="2800" cap="none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APROBAT PRIN ORDINUL NR. 4.472 DIN 10 AUGUST 2016</a:t>
            </a:r>
            <a:endParaRPr lang="en-US" sz="2800" cap="none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err="1">
                <a:solidFill>
                  <a:schemeClr val="tx1"/>
                </a:solidFill>
              </a:rPr>
              <a:t>Drepturi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educaționale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ro-RO" b="1" dirty="0">
                <a:solidFill>
                  <a:schemeClr val="tx1"/>
                </a:solidFill>
              </a:rPr>
              <a:t/>
            </a:r>
            <a:br>
              <a:rPr lang="ro-RO" b="1" dirty="0">
                <a:solidFill>
                  <a:schemeClr val="tx1"/>
                </a:solidFill>
              </a:rPr>
            </a:b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752600"/>
            <a:ext cx="8763000" cy="4953000"/>
          </a:xfrm>
        </p:spPr>
        <p:txBody>
          <a:bodyPr/>
          <a:lstStyle/>
          <a:p>
            <a:pPr algn="just">
              <a:buFont typeface="Wingdings" pitchFamily="2" charset="2"/>
              <a:buChar char="q"/>
            </a:pPr>
            <a:r>
              <a:rPr lang="ro-RO" sz="18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dreptul de a beneficia de o </a:t>
            </a:r>
            <a:r>
              <a:rPr lang="vi-VN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educație de calitate în unitățile de învățământ</a:t>
            </a:r>
            <a:r>
              <a:rPr lang="vi-VN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prin aplicarea corectă a planurilor-cadru de învăţământ, parcurgerea integrală a programelor şcolare şi prin utilizarea, de către cadrele didactice, a celor mai adecvate strategii didactice</a:t>
            </a:r>
            <a:r>
              <a:rPr lang="ro-RO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vi-VN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o-RO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vi-VN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dreptul de </a:t>
            </a:r>
            <a:r>
              <a:rPr lang="vi-VN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 nu fi supus vreunei forme de discriminare </a:t>
            </a:r>
            <a:r>
              <a:rPr lang="vi-VN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din partea conducerii și a personalului didactic sau nedidactic al unității de învățământ</a:t>
            </a:r>
            <a:endParaRPr lang="ro-RO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93A299"/>
              </a:buClr>
              <a:buFont typeface="Wingdings" pitchFamily="2" charset="2"/>
              <a:buChar char="q"/>
            </a:pPr>
            <a:r>
              <a:rPr lang="vi-VN" smtClean="0">
                <a:solidFill>
                  <a:srgbClr val="000000"/>
                </a:solidFill>
                <a:latin typeface="Times New Roman" pitchFamily="18" charset="0"/>
              </a:rPr>
              <a:t>dreptul </a:t>
            </a:r>
            <a:r>
              <a:rPr lang="vi-VN" smtClean="0">
                <a:solidFill>
                  <a:srgbClr val="FF0000"/>
                </a:solidFill>
                <a:latin typeface="Times New Roman" pitchFamily="18" charset="0"/>
              </a:rPr>
              <a:t>de a primi informații cu privire la planificarea materiei </a:t>
            </a:r>
            <a:r>
              <a:rPr lang="vi-VN" smtClean="0">
                <a:solidFill>
                  <a:srgbClr val="000000"/>
                </a:solidFill>
                <a:latin typeface="Times New Roman" pitchFamily="18" charset="0"/>
              </a:rPr>
              <a:t>pe parcursul întregului semestru</a:t>
            </a:r>
            <a:endParaRPr lang="ro-RO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es-E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dreptul la o </a:t>
            </a:r>
            <a:r>
              <a:rPr lang="es-ES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evaluare obiectivă și corectă</a:t>
            </a:r>
            <a:endParaRPr lang="ro-RO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endParaRPr lang="vi-VN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Wingdings" pitchFamily="2" charset="2"/>
              <a:buChar char="q"/>
            </a:pPr>
            <a:endParaRPr lang="vi-VN" smtClean="0">
              <a:solidFill>
                <a:srgbClr val="000000"/>
              </a:solidFill>
              <a:latin typeface="Georgia" pitchFamily="18" charset="0"/>
            </a:endParaRPr>
          </a:p>
          <a:p>
            <a:pPr>
              <a:buFont typeface="Wingdings" pitchFamily="2" charset="2"/>
              <a:buChar char="q"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05000"/>
            <a:ext cx="8686800" cy="4876800"/>
          </a:xfrm>
        </p:spPr>
        <p:txBody>
          <a:bodyPr rtlCol="0">
            <a:normAutofit/>
          </a:bodyPr>
          <a:lstStyle/>
          <a:p>
            <a:pPr algn="just"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vi-VN" dirty="0" smtClean="0">
                <a:solidFill>
                  <a:schemeClr val="tx1"/>
                </a:solidFill>
                <a:latin typeface="+mj-lt"/>
              </a:rPr>
              <a:t>dreptul </a:t>
            </a:r>
            <a:r>
              <a:rPr lang="vi-VN" dirty="0">
                <a:solidFill>
                  <a:schemeClr val="tx1"/>
                </a:solidFill>
                <a:latin typeface="+mj-lt"/>
              </a:rPr>
              <a:t>de a primi </a:t>
            </a:r>
            <a:r>
              <a:rPr lang="vi-VN" dirty="0">
                <a:solidFill>
                  <a:srgbClr val="FF0000"/>
                </a:solidFill>
                <a:latin typeface="+mj-lt"/>
              </a:rPr>
              <a:t>rezultatele evaluărilor scrise în termen de maximum 15 zile </a:t>
            </a:r>
            <a:r>
              <a:rPr lang="vi-VN" dirty="0" smtClean="0">
                <a:solidFill>
                  <a:srgbClr val="FF0000"/>
                </a:solidFill>
                <a:latin typeface="+mj-lt"/>
              </a:rPr>
              <a:t>lucrătoare</a:t>
            </a:r>
            <a:endParaRPr lang="ro-RO" dirty="0" smtClean="0">
              <a:solidFill>
                <a:srgbClr val="FF0000"/>
              </a:solidFill>
              <a:latin typeface="+mj-lt"/>
            </a:endParaRPr>
          </a:p>
          <a:p>
            <a:pPr algn="just" fontAlgn="auto">
              <a:spcAft>
                <a:spcPts val="0"/>
              </a:spcAft>
              <a:buClr>
                <a:srgbClr val="93A299"/>
              </a:buClr>
              <a:buFont typeface="Wingdings" pitchFamily="2" charset="2"/>
              <a:buChar char="q"/>
              <a:defRPr/>
            </a:pPr>
            <a:r>
              <a:rPr lang="vi-V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dreptul de a </a:t>
            </a:r>
            <a:r>
              <a:rPr lang="vi-VN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contesta rezultatele evaluării lucrărilor </a:t>
            </a:r>
            <a:r>
              <a:rPr lang="vi-VN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scrise</a:t>
            </a:r>
            <a:endParaRPr lang="ro-RO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Aft>
                <a:spcPts val="0"/>
              </a:spcAft>
              <a:buClr>
                <a:srgbClr val="93A299"/>
              </a:buClr>
              <a:buFont typeface="Wingdings" pitchFamily="2" charset="2"/>
              <a:buChar char="q"/>
              <a:defRPr/>
            </a:pPr>
            <a:r>
              <a:rPr lang="ro-RO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o-RO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reptul 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fi 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informat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privind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notele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acordate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înaintea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consemnarii acestora si inaintea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încheierii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situa</a:t>
            </a:r>
            <a:r>
              <a:rPr lang="ro-RO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ț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iei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ș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colare</a:t>
            </a:r>
            <a:endParaRPr lang="ro-RO" dirty="0" smtClean="0">
              <a:solidFill>
                <a:srgbClr val="FF0000"/>
              </a:solidFill>
              <a:latin typeface="+mj-lt"/>
            </a:endParaRPr>
          </a:p>
          <a:p>
            <a:pPr algn="just"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vi-VN" dirty="0" smtClean="0">
                <a:solidFill>
                  <a:schemeClr val="tx1"/>
                </a:solidFill>
                <a:latin typeface="+mj-lt"/>
              </a:rPr>
              <a:t>dreptul </a:t>
            </a:r>
            <a:r>
              <a:rPr lang="vi-VN" dirty="0">
                <a:solidFill>
                  <a:schemeClr val="tx1"/>
                </a:solidFill>
                <a:latin typeface="+mj-lt"/>
              </a:rPr>
              <a:t>de a avea </a:t>
            </a:r>
            <a:r>
              <a:rPr lang="vi-VN" dirty="0">
                <a:solidFill>
                  <a:srgbClr val="FF0000"/>
                </a:solidFill>
                <a:latin typeface="+mj-lt"/>
              </a:rPr>
              <a:t>acces, la documentele proprii ce stau la baza situației școlare </a:t>
            </a:r>
            <a:r>
              <a:rPr lang="vi-VN" dirty="0">
                <a:solidFill>
                  <a:schemeClr val="tx1"/>
                </a:solidFill>
                <a:latin typeface="+mj-lt"/>
              </a:rPr>
              <a:t>precum lucrările scrise </a:t>
            </a:r>
            <a:endParaRPr lang="ro-RO" dirty="0" smtClean="0">
              <a:solidFill>
                <a:schemeClr val="tx1"/>
              </a:solidFill>
              <a:latin typeface="+mj-lt"/>
            </a:endParaRPr>
          </a:p>
          <a:p>
            <a:pPr algn="just"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dreptul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 a 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oferi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feedback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semestrial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cadrelor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didactice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care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predau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la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clas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prin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fi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ș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 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 feedback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anonime</a:t>
            </a:r>
            <a:endParaRPr lang="ro-RO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o-RO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reptul de a fi consemnata in catalog </a:t>
            </a:r>
            <a:r>
              <a:rPr lang="ro-RO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absenta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doar in cazul in care </a:t>
            </a:r>
            <a:r>
              <a:rPr lang="ro-RO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nu sunt prezenti 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la ora de curs, si nu ca mijloc de coercitie.</a:t>
            </a:r>
          </a:p>
          <a:p>
            <a:pPr marL="11430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o-RO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o-RO" b="1" dirty="0" smtClean="0">
                <a:solidFill>
                  <a:schemeClr val="tx1"/>
                </a:solidFill>
              </a:rPr>
              <a:t/>
            </a:r>
            <a:br>
              <a:rPr lang="ro-RO" b="1" dirty="0" smtClean="0">
                <a:solidFill>
                  <a:schemeClr val="tx1"/>
                </a:solidFill>
              </a:rPr>
            </a:b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Drepturi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 </a:t>
            </a:r>
            <a:r>
              <a:rPr lang="en-US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asociere</a:t>
            </a:r>
            <a:r>
              <a:rPr lang="en-U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ș</a:t>
            </a:r>
            <a:r>
              <a:rPr lang="en-U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 de </a:t>
            </a:r>
            <a:r>
              <a:rPr lang="en-US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exprimare</a:t>
            </a:r>
            <a:r>
              <a:rPr lang="ro-RO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o-RO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719263"/>
            <a:ext cx="8763000" cy="4986337"/>
          </a:xfrm>
        </p:spPr>
        <p:txBody>
          <a:bodyPr rtlCol="0">
            <a:normAutofit fontScale="92500" lnSpcReduction="20000"/>
          </a:bodyPr>
          <a:lstStyle/>
          <a:p>
            <a:pPr marL="11430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o-RO" sz="2600" dirty="0" smtClean="0">
                <a:solidFill>
                  <a:schemeClr val="tx1"/>
                </a:solidFill>
                <a:latin typeface="+mj-lt"/>
              </a:rPr>
              <a:t>	</a:t>
            </a:r>
            <a:endParaRPr lang="vi-VN" sz="2600" dirty="0">
              <a:solidFill>
                <a:schemeClr val="tx1"/>
              </a:solidFill>
              <a:latin typeface="+mj-lt"/>
            </a:endParaRPr>
          </a:p>
          <a:p>
            <a:pPr algn="just"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vi-VN" sz="2600" dirty="0" smtClean="0">
                <a:solidFill>
                  <a:schemeClr val="tx1"/>
                </a:solidFill>
                <a:latin typeface="+mj-lt"/>
              </a:rPr>
              <a:t>dreptul </a:t>
            </a:r>
            <a:r>
              <a:rPr lang="vi-VN" sz="2600" dirty="0">
                <a:solidFill>
                  <a:schemeClr val="tx1"/>
                </a:solidFill>
                <a:latin typeface="+mj-lt"/>
              </a:rPr>
              <a:t>de a </a:t>
            </a:r>
            <a:r>
              <a:rPr lang="vi-VN" sz="2600" dirty="0">
                <a:solidFill>
                  <a:srgbClr val="FF0000"/>
                </a:solidFill>
                <a:latin typeface="+mj-lt"/>
              </a:rPr>
              <a:t>forma, adera și participa la grupuri</a:t>
            </a:r>
            <a:r>
              <a:rPr lang="vi-VN" sz="2600" dirty="0">
                <a:solidFill>
                  <a:schemeClr val="tx1"/>
                </a:solidFill>
                <a:latin typeface="+mj-lt"/>
              </a:rPr>
              <a:t>, organizații, structuri sau mișcări care promovează interesele </a:t>
            </a:r>
            <a:r>
              <a:rPr lang="vi-VN" sz="2600" dirty="0" smtClean="0">
                <a:solidFill>
                  <a:schemeClr val="tx1"/>
                </a:solidFill>
                <a:latin typeface="+mj-lt"/>
              </a:rPr>
              <a:t>elevilor</a:t>
            </a:r>
            <a:endParaRPr lang="ro-RO" sz="2600" dirty="0" smtClean="0">
              <a:solidFill>
                <a:schemeClr val="tx1"/>
              </a:solidFill>
              <a:latin typeface="+mj-lt"/>
            </a:endParaRPr>
          </a:p>
          <a:p>
            <a:pPr algn="just"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vi-VN" sz="2600" dirty="0" smtClean="0">
                <a:solidFill>
                  <a:srgbClr val="FF0000"/>
                </a:solidFill>
                <a:latin typeface="+mj-lt"/>
              </a:rPr>
              <a:t>dreptul </a:t>
            </a:r>
            <a:r>
              <a:rPr lang="vi-VN" sz="2600" dirty="0">
                <a:solidFill>
                  <a:srgbClr val="FF0000"/>
                </a:solidFill>
                <a:latin typeface="+mj-lt"/>
              </a:rPr>
              <a:t>la </a:t>
            </a:r>
            <a:r>
              <a:rPr lang="ro-RO" sz="2600" dirty="0" smtClean="0">
                <a:solidFill>
                  <a:srgbClr val="FF0000"/>
                </a:solidFill>
                <a:latin typeface="+mj-lt"/>
              </a:rPr>
              <a:t>reuniune si </a:t>
            </a:r>
            <a:r>
              <a:rPr lang="vi-VN" sz="2600" dirty="0" smtClean="0">
                <a:solidFill>
                  <a:srgbClr val="FF0000"/>
                </a:solidFill>
                <a:latin typeface="+mj-lt"/>
              </a:rPr>
              <a:t>protest</a:t>
            </a:r>
            <a:r>
              <a:rPr lang="vi-VN" sz="2600" dirty="0">
                <a:solidFill>
                  <a:schemeClr val="tx1"/>
                </a:solidFill>
                <a:latin typeface="+mj-lt"/>
              </a:rPr>
              <a:t>, pentru elevii din ciclul liceal, </a:t>
            </a:r>
            <a:r>
              <a:rPr lang="vi-VN" sz="2600" u="sng" dirty="0">
                <a:solidFill>
                  <a:schemeClr val="tx1"/>
                </a:solidFill>
                <a:latin typeface="+mj-lt"/>
              </a:rPr>
              <a:t>în afara orelor de </a:t>
            </a:r>
            <a:r>
              <a:rPr lang="vi-VN" sz="2600" u="sng" dirty="0" smtClean="0">
                <a:solidFill>
                  <a:schemeClr val="tx1"/>
                </a:solidFill>
                <a:latin typeface="+mj-lt"/>
              </a:rPr>
              <a:t>curs</a:t>
            </a:r>
            <a:r>
              <a:rPr lang="ro-RO" sz="2600" u="sng" dirty="0" smtClean="0">
                <a:solidFill>
                  <a:schemeClr val="tx1"/>
                </a:solidFill>
                <a:latin typeface="+mj-lt"/>
              </a:rPr>
              <a:t>.</a:t>
            </a:r>
            <a:r>
              <a:rPr lang="vi-VN" sz="2600" u="sng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ro-RO" sz="2600" dirty="0">
                <a:solidFill>
                  <a:schemeClr val="tx1"/>
                </a:solidFill>
                <a:latin typeface="+mj-lt"/>
              </a:rPr>
              <a:t>A</a:t>
            </a:r>
            <a:r>
              <a:rPr lang="vi-VN" sz="2600" dirty="0" smtClean="0">
                <a:solidFill>
                  <a:schemeClr val="tx1"/>
                </a:solidFill>
                <a:latin typeface="+mj-lt"/>
              </a:rPr>
              <a:t>ctivitățile </a:t>
            </a:r>
            <a:r>
              <a:rPr lang="vi-VN" sz="2600" dirty="0">
                <a:solidFill>
                  <a:schemeClr val="tx1"/>
                </a:solidFill>
                <a:latin typeface="+mj-lt"/>
              </a:rPr>
              <a:t>pot fi susținute în unitatea de învățământ preuniversitar, la cererea grupului de inițiativă, numai </a:t>
            </a:r>
            <a:r>
              <a:rPr lang="vi-VN" sz="2600" u="sng" dirty="0">
                <a:solidFill>
                  <a:schemeClr val="tx1"/>
                </a:solidFill>
                <a:latin typeface="+mj-lt"/>
              </a:rPr>
              <a:t>cu avizul Consiliului de </a:t>
            </a:r>
            <a:r>
              <a:rPr lang="vi-VN" sz="2600" u="sng" dirty="0" smtClean="0">
                <a:solidFill>
                  <a:schemeClr val="tx1"/>
                </a:solidFill>
                <a:latin typeface="+mj-lt"/>
              </a:rPr>
              <a:t>Administrație</a:t>
            </a:r>
            <a:endParaRPr lang="ro-RO" sz="2600" u="sng" dirty="0">
              <a:solidFill>
                <a:schemeClr val="tx1"/>
              </a:solidFill>
              <a:latin typeface="+mj-lt"/>
            </a:endParaRPr>
          </a:p>
          <a:p>
            <a:pPr algn="just"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vi-VN" sz="2600" dirty="0" smtClean="0">
                <a:solidFill>
                  <a:srgbClr val="FF0000"/>
                </a:solidFill>
                <a:latin typeface="+mj-lt"/>
              </a:rPr>
              <a:t>dreptul </a:t>
            </a:r>
            <a:r>
              <a:rPr lang="vi-VN" sz="2600" dirty="0">
                <a:solidFill>
                  <a:srgbClr val="FF0000"/>
                </a:solidFill>
                <a:latin typeface="+mj-lt"/>
              </a:rPr>
              <a:t>de a fi ales </a:t>
            </a:r>
            <a:r>
              <a:rPr lang="ro-RO" sz="2600" dirty="0" smtClean="0">
                <a:solidFill>
                  <a:srgbClr val="FF0000"/>
                </a:solidFill>
                <a:latin typeface="+mj-lt"/>
              </a:rPr>
              <a:t>ș</a:t>
            </a:r>
            <a:r>
              <a:rPr lang="vi-VN" sz="2600" dirty="0" smtClean="0">
                <a:solidFill>
                  <a:srgbClr val="FF0000"/>
                </a:solidFill>
                <a:latin typeface="+mj-lt"/>
              </a:rPr>
              <a:t>i </a:t>
            </a:r>
            <a:r>
              <a:rPr lang="vi-VN" sz="2600" dirty="0">
                <a:solidFill>
                  <a:srgbClr val="FF0000"/>
                </a:solidFill>
                <a:latin typeface="+mj-lt"/>
              </a:rPr>
              <a:t>de a alege </a:t>
            </a:r>
            <a:r>
              <a:rPr lang="vi-VN" sz="2600" dirty="0" smtClean="0">
                <a:solidFill>
                  <a:srgbClr val="FF0000"/>
                </a:solidFill>
                <a:latin typeface="+mj-lt"/>
              </a:rPr>
              <a:t>reprezentan</a:t>
            </a:r>
            <a:r>
              <a:rPr lang="ro-RO" sz="2600" dirty="0" smtClean="0">
                <a:solidFill>
                  <a:schemeClr val="tx1"/>
                </a:solidFill>
                <a:latin typeface="+mj-lt"/>
              </a:rPr>
              <a:t>ți</a:t>
            </a:r>
            <a:r>
              <a:rPr lang="vi-VN" sz="2600" dirty="0" smtClean="0">
                <a:solidFill>
                  <a:schemeClr val="tx1"/>
                </a:solidFill>
                <a:latin typeface="+mj-lt"/>
              </a:rPr>
              <a:t>, f</a:t>
            </a:r>
            <a:r>
              <a:rPr lang="ro-RO" sz="2600" dirty="0" smtClean="0">
                <a:solidFill>
                  <a:schemeClr val="tx1"/>
                </a:solidFill>
                <a:latin typeface="+mj-lt"/>
              </a:rPr>
              <a:t>ă</a:t>
            </a:r>
            <a:r>
              <a:rPr lang="vi-VN" sz="2600" dirty="0" smtClean="0">
                <a:solidFill>
                  <a:schemeClr val="tx1"/>
                </a:solidFill>
                <a:latin typeface="+mj-lt"/>
              </a:rPr>
              <a:t>r</a:t>
            </a:r>
            <a:r>
              <a:rPr lang="ro-RO" sz="2600" dirty="0" smtClean="0">
                <a:solidFill>
                  <a:schemeClr val="tx1"/>
                </a:solidFill>
                <a:latin typeface="+mj-lt"/>
              </a:rPr>
              <a:t>ă</a:t>
            </a:r>
            <a:r>
              <a:rPr lang="vi-VN" sz="26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vi-VN" sz="2600" dirty="0">
                <a:solidFill>
                  <a:schemeClr val="tx1"/>
                </a:solidFill>
                <a:latin typeface="+mj-lt"/>
              </a:rPr>
              <a:t>nicio limitare sau </a:t>
            </a:r>
            <a:r>
              <a:rPr lang="vi-VN" sz="2600" dirty="0" smtClean="0">
                <a:solidFill>
                  <a:schemeClr val="tx1"/>
                </a:solidFill>
                <a:latin typeface="+mj-lt"/>
              </a:rPr>
              <a:t>influen</a:t>
            </a:r>
            <a:r>
              <a:rPr lang="ro-RO" sz="2600" dirty="0" smtClean="0">
                <a:solidFill>
                  <a:schemeClr val="tx1"/>
                </a:solidFill>
                <a:latin typeface="+mj-lt"/>
              </a:rPr>
              <a:t>ț</a:t>
            </a:r>
            <a:r>
              <a:rPr lang="vi-VN" sz="2600" dirty="0" smtClean="0">
                <a:solidFill>
                  <a:schemeClr val="tx1"/>
                </a:solidFill>
                <a:latin typeface="+mj-lt"/>
              </a:rPr>
              <a:t>are </a:t>
            </a:r>
            <a:r>
              <a:rPr lang="vi-VN" sz="2600" dirty="0">
                <a:solidFill>
                  <a:schemeClr val="tx1"/>
                </a:solidFill>
                <a:latin typeface="+mj-lt"/>
              </a:rPr>
              <a:t>din partea personalului didactic sau </a:t>
            </a:r>
            <a:r>
              <a:rPr lang="vi-VN" sz="2600" dirty="0" smtClean="0">
                <a:solidFill>
                  <a:schemeClr val="tx1"/>
                </a:solidFill>
                <a:latin typeface="+mj-lt"/>
              </a:rPr>
              <a:t>administrativ</a:t>
            </a:r>
            <a:endParaRPr lang="ro-RO" sz="2600" dirty="0" smtClean="0">
              <a:solidFill>
                <a:schemeClr val="tx1"/>
              </a:solidFill>
              <a:latin typeface="+mj-lt"/>
            </a:endParaRPr>
          </a:p>
          <a:p>
            <a:pPr algn="just"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vi-VN" sz="2600" dirty="0" smtClean="0">
                <a:solidFill>
                  <a:schemeClr val="tx1"/>
                </a:solidFill>
                <a:latin typeface="+mj-lt"/>
              </a:rPr>
              <a:t>dreptul </a:t>
            </a:r>
            <a:r>
              <a:rPr lang="vi-VN" sz="2600" dirty="0">
                <a:solidFill>
                  <a:schemeClr val="tx1"/>
                </a:solidFill>
                <a:latin typeface="+mj-lt"/>
              </a:rPr>
              <a:t>de a </a:t>
            </a:r>
            <a:r>
              <a:rPr lang="vi-VN" sz="2600" dirty="0">
                <a:solidFill>
                  <a:srgbClr val="FF0000"/>
                </a:solidFill>
                <a:latin typeface="+mj-lt"/>
              </a:rPr>
              <a:t>publica reviste, ziare, </a:t>
            </a:r>
            <a:r>
              <a:rPr lang="vi-VN" sz="2600" dirty="0" smtClean="0">
                <a:solidFill>
                  <a:srgbClr val="FF0000"/>
                </a:solidFill>
                <a:latin typeface="+mj-lt"/>
              </a:rPr>
              <a:t>bro</a:t>
            </a:r>
            <a:r>
              <a:rPr lang="ro-RO" sz="2600" dirty="0" smtClean="0">
                <a:solidFill>
                  <a:srgbClr val="FF0000"/>
                </a:solidFill>
                <a:latin typeface="+mj-lt"/>
              </a:rPr>
              <a:t>ș</a:t>
            </a:r>
            <a:r>
              <a:rPr lang="vi-VN" sz="2600" dirty="0" smtClean="0">
                <a:solidFill>
                  <a:srgbClr val="FF0000"/>
                </a:solidFill>
                <a:latin typeface="+mj-lt"/>
              </a:rPr>
              <a:t>uri </a:t>
            </a:r>
            <a:r>
              <a:rPr lang="ro-RO" sz="2600" dirty="0" smtClean="0">
                <a:solidFill>
                  <a:schemeClr val="tx1"/>
                </a:solidFill>
                <a:latin typeface="+mj-lt"/>
              </a:rPr>
              <a:t>ș</a:t>
            </a:r>
            <a:r>
              <a:rPr lang="vi-VN" sz="2600" dirty="0" smtClean="0">
                <a:solidFill>
                  <a:schemeClr val="tx1"/>
                </a:solidFill>
                <a:latin typeface="+mj-lt"/>
              </a:rPr>
              <a:t>i </a:t>
            </a:r>
            <a:r>
              <a:rPr lang="vi-VN" sz="2600" dirty="0">
                <a:solidFill>
                  <a:schemeClr val="tx1"/>
                </a:solidFill>
                <a:latin typeface="+mj-lt"/>
              </a:rPr>
              <a:t>alte materiale informative, precum </a:t>
            </a:r>
            <a:r>
              <a:rPr lang="ro-RO" sz="2600" dirty="0" smtClean="0">
                <a:solidFill>
                  <a:schemeClr val="tx1"/>
                </a:solidFill>
                <a:latin typeface="+mj-lt"/>
              </a:rPr>
              <a:t>ș</a:t>
            </a:r>
            <a:r>
              <a:rPr lang="vi-VN" sz="2600" dirty="0" smtClean="0">
                <a:solidFill>
                  <a:schemeClr val="tx1"/>
                </a:solidFill>
                <a:latin typeface="+mj-lt"/>
              </a:rPr>
              <a:t>i </a:t>
            </a:r>
            <a:r>
              <a:rPr lang="vi-VN" sz="2600" dirty="0">
                <a:solidFill>
                  <a:schemeClr val="tx1"/>
                </a:solidFill>
                <a:latin typeface="+mj-lt"/>
              </a:rPr>
              <a:t>de a le distribui elevilor din unitatea de </a:t>
            </a:r>
            <a:r>
              <a:rPr lang="vi-VN" sz="2600" dirty="0" smtClean="0">
                <a:solidFill>
                  <a:schemeClr val="tx1"/>
                </a:solidFill>
                <a:latin typeface="+mj-lt"/>
              </a:rPr>
              <a:t>înv</a:t>
            </a:r>
            <a:r>
              <a:rPr lang="ro-RO" sz="2600" dirty="0" smtClean="0">
                <a:solidFill>
                  <a:schemeClr val="tx1"/>
                </a:solidFill>
                <a:latin typeface="+mj-lt"/>
              </a:rPr>
              <a:t>ăță</a:t>
            </a:r>
            <a:r>
              <a:rPr lang="vi-VN" sz="2600" dirty="0" smtClean="0">
                <a:solidFill>
                  <a:schemeClr val="tx1"/>
                </a:solidFill>
                <a:latin typeface="+mj-lt"/>
              </a:rPr>
              <a:t>mânt </a:t>
            </a:r>
            <a:r>
              <a:rPr lang="vi-VN" sz="2600" dirty="0">
                <a:solidFill>
                  <a:schemeClr val="tx1"/>
                </a:solidFill>
                <a:latin typeface="+mj-lt"/>
              </a:rPr>
              <a:t>preuniversitar, </a:t>
            </a:r>
            <a:r>
              <a:rPr lang="vi-VN" sz="2600" dirty="0" smtClean="0">
                <a:solidFill>
                  <a:schemeClr val="tx1"/>
                </a:solidFill>
                <a:latin typeface="+mj-lt"/>
              </a:rPr>
              <a:t>f</a:t>
            </a:r>
            <a:r>
              <a:rPr lang="ro-RO" sz="2600" dirty="0" smtClean="0">
                <a:solidFill>
                  <a:schemeClr val="tx1"/>
                </a:solidFill>
                <a:latin typeface="+mj-lt"/>
              </a:rPr>
              <a:t>ă</a:t>
            </a:r>
            <a:r>
              <a:rPr lang="vi-VN" sz="2600" dirty="0" smtClean="0">
                <a:solidFill>
                  <a:schemeClr val="tx1"/>
                </a:solidFill>
                <a:latin typeface="+mj-lt"/>
              </a:rPr>
              <a:t>r</a:t>
            </a:r>
            <a:r>
              <a:rPr lang="ro-RO" sz="2600" dirty="0" smtClean="0">
                <a:solidFill>
                  <a:schemeClr val="tx1"/>
                </a:solidFill>
                <a:latin typeface="+mj-lt"/>
              </a:rPr>
              <a:t>ă</a:t>
            </a:r>
            <a:r>
              <a:rPr lang="vi-VN" sz="2600" dirty="0" smtClean="0">
                <a:solidFill>
                  <a:schemeClr val="tx1"/>
                </a:solidFill>
                <a:latin typeface="+mj-lt"/>
              </a:rPr>
              <a:t> obliga</a:t>
            </a:r>
            <a:r>
              <a:rPr lang="ro-RO" sz="2600" dirty="0" smtClean="0">
                <a:solidFill>
                  <a:schemeClr val="tx1"/>
                </a:solidFill>
                <a:latin typeface="+mj-lt"/>
              </a:rPr>
              <a:t>ț</a:t>
            </a:r>
            <a:r>
              <a:rPr lang="vi-VN" sz="2600" dirty="0" smtClean="0">
                <a:solidFill>
                  <a:schemeClr val="tx1"/>
                </a:solidFill>
                <a:latin typeface="+mj-lt"/>
              </a:rPr>
              <a:t>ia unita</a:t>
            </a:r>
            <a:r>
              <a:rPr lang="ro-RO" sz="2600" dirty="0" smtClean="0">
                <a:solidFill>
                  <a:schemeClr val="tx1"/>
                </a:solidFill>
                <a:latin typeface="+mj-lt"/>
              </a:rPr>
              <a:t>ț</a:t>
            </a:r>
            <a:r>
              <a:rPr lang="vi-VN" sz="2600" dirty="0" smtClean="0">
                <a:solidFill>
                  <a:schemeClr val="tx1"/>
                </a:solidFill>
                <a:latin typeface="+mj-lt"/>
              </a:rPr>
              <a:t>ii </a:t>
            </a:r>
            <a:r>
              <a:rPr lang="vi-VN" sz="2600" dirty="0">
                <a:solidFill>
                  <a:schemeClr val="tx1"/>
                </a:solidFill>
                <a:latin typeface="+mj-lt"/>
              </a:rPr>
              <a:t>de </a:t>
            </a:r>
            <a:r>
              <a:rPr lang="vi-VN" sz="2600" dirty="0" smtClean="0">
                <a:solidFill>
                  <a:schemeClr val="tx1"/>
                </a:solidFill>
                <a:latin typeface="+mj-lt"/>
              </a:rPr>
              <a:t>înv</a:t>
            </a:r>
            <a:r>
              <a:rPr lang="ro-RO" sz="2600" dirty="0" smtClean="0">
                <a:solidFill>
                  <a:schemeClr val="tx1"/>
                </a:solidFill>
                <a:latin typeface="+mj-lt"/>
              </a:rPr>
              <a:t>ăță</a:t>
            </a:r>
            <a:r>
              <a:rPr lang="vi-VN" sz="2600" dirty="0" smtClean="0">
                <a:solidFill>
                  <a:schemeClr val="tx1"/>
                </a:solidFill>
                <a:latin typeface="+mj-lt"/>
              </a:rPr>
              <a:t>mânt </a:t>
            </a:r>
            <a:r>
              <a:rPr lang="vi-VN" sz="2600" dirty="0">
                <a:solidFill>
                  <a:schemeClr val="tx1"/>
                </a:solidFill>
                <a:latin typeface="+mj-lt"/>
              </a:rPr>
              <a:t>de a publica materialele. Este </a:t>
            </a:r>
            <a:r>
              <a:rPr lang="vi-VN" sz="2600" dirty="0" smtClean="0">
                <a:solidFill>
                  <a:schemeClr val="tx1"/>
                </a:solidFill>
                <a:latin typeface="+mj-lt"/>
              </a:rPr>
              <a:t>interzis</a:t>
            </a:r>
            <a:r>
              <a:rPr lang="ro-RO" sz="2600" dirty="0" smtClean="0">
                <a:solidFill>
                  <a:schemeClr val="tx1"/>
                </a:solidFill>
                <a:latin typeface="+mj-lt"/>
              </a:rPr>
              <a:t>ă</a:t>
            </a:r>
            <a:r>
              <a:rPr lang="vi-VN" sz="26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vi-VN" sz="2600" dirty="0">
                <a:solidFill>
                  <a:schemeClr val="tx1"/>
                </a:solidFill>
                <a:latin typeface="+mj-lt"/>
              </a:rPr>
              <a:t>publicarea </a:t>
            </a:r>
            <a:r>
              <a:rPr lang="ro-RO" sz="2600" dirty="0" smtClean="0">
                <a:solidFill>
                  <a:schemeClr val="tx1"/>
                </a:solidFill>
                <a:latin typeface="+mj-lt"/>
              </a:rPr>
              <a:t>ș</a:t>
            </a:r>
            <a:r>
              <a:rPr lang="vi-VN" sz="2600" dirty="0" smtClean="0">
                <a:solidFill>
                  <a:schemeClr val="tx1"/>
                </a:solidFill>
                <a:latin typeface="+mj-lt"/>
              </a:rPr>
              <a:t>i </a:t>
            </a:r>
            <a:r>
              <a:rPr lang="vi-VN" sz="2600" dirty="0">
                <a:solidFill>
                  <a:schemeClr val="tx1"/>
                </a:solidFill>
                <a:latin typeface="+mj-lt"/>
              </a:rPr>
              <a:t>distribuirea de materiale care aduc atingere </a:t>
            </a:r>
            <a:r>
              <a:rPr lang="vi-VN" sz="2600" dirty="0" smtClean="0">
                <a:solidFill>
                  <a:schemeClr val="tx1"/>
                </a:solidFill>
                <a:latin typeface="+mj-lt"/>
              </a:rPr>
              <a:t>securit</a:t>
            </a:r>
            <a:r>
              <a:rPr lang="ro-RO" sz="2600" dirty="0" smtClean="0">
                <a:solidFill>
                  <a:schemeClr val="tx1"/>
                </a:solidFill>
                <a:latin typeface="+mj-lt"/>
              </a:rPr>
              <a:t>ăț</a:t>
            </a:r>
            <a:r>
              <a:rPr lang="vi-VN" sz="2600" dirty="0" smtClean="0">
                <a:solidFill>
                  <a:schemeClr val="tx1"/>
                </a:solidFill>
                <a:latin typeface="+mj-lt"/>
              </a:rPr>
              <a:t>ii na</a:t>
            </a:r>
            <a:r>
              <a:rPr lang="ro-RO" sz="2600" dirty="0" smtClean="0">
                <a:solidFill>
                  <a:schemeClr val="tx1"/>
                </a:solidFill>
                <a:latin typeface="+mj-lt"/>
              </a:rPr>
              <a:t>ț</a:t>
            </a:r>
            <a:r>
              <a:rPr lang="vi-VN" sz="2600" dirty="0" smtClean="0">
                <a:solidFill>
                  <a:schemeClr val="tx1"/>
                </a:solidFill>
                <a:latin typeface="+mj-lt"/>
              </a:rPr>
              <a:t>ionale</a:t>
            </a:r>
            <a:r>
              <a:rPr lang="vi-VN" sz="2600" dirty="0">
                <a:solidFill>
                  <a:schemeClr val="tx1"/>
                </a:solidFill>
                <a:latin typeface="+mj-lt"/>
              </a:rPr>
              <a:t>, constituie atacuri xenofobe, denigratoare sau discriminatorii.</a:t>
            </a:r>
          </a:p>
          <a:p>
            <a:pPr algn="just" fontAlgn="auto">
              <a:spcAft>
                <a:spcPts val="0"/>
              </a:spcAft>
              <a:buFont typeface="Wingdings" pitchFamily="2" charset="2"/>
              <a:buChar char="q"/>
              <a:defRPr/>
            </a:pPr>
            <a:endParaRPr lang="vi-VN" sz="2600" dirty="0">
              <a:solidFill>
                <a:schemeClr val="tx1"/>
              </a:solidFill>
              <a:latin typeface="+mj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Alte</a:t>
            </a:r>
            <a:r>
              <a:rPr lang="en-U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drepturi</a:t>
            </a:r>
            <a:r>
              <a:rPr lang="en-U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752600"/>
            <a:ext cx="8763000" cy="4953000"/>
          </a:xfrm>
        </p:spPr>
        <p:txBody>
          <a:bodyPr/>
          <a:lstStyle/>
          <a:p>
            <a:pPr algn="just">
              <a:buFont typeface="Wingdings" pitchFamily="2" charset="2"/>
              <a:buChar char="q"/>
            </a:pPr>
            <a:r>
              <a:rPr lang="vi-VN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dreptul de </a:t>
            </a:r>
            <a:r>
              <a:rPr lang="vi-VN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acces în incinta unității școlare</a:t>
            </a:r>
            <a:r>
              <a:rPr lang="vi-VN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în timpul programului, în condițiile legii, </a:t>
            </a:r>
            <a:r>
              <a:rPr lang="vi-VN" u="sng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fără limitări </a:t>
            </a:r>
            <a:r>
              <a:rPr lang="vi-VN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precum condiționalitatea de a avea uniformă</a:t>
            </a:r>
            <a:endParaRPr lang="ro-RO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vi-VN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elevii au dreptul de a </a:t>
            </a:r>
            <a:r>
              <a:rPr lang="vi-VN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solicita schimbarea unui cadru didactic </a:t>
            </a:r>
            <a:r>
              <a:rPr lang="vi-VN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al clasei cu susținerea a două treimi din totalul de elevi ai clasei, printr-o cerere către conducere în care se va prezenta temeiul acțiunii. Solicitarea va fi analizată de către direcțiune;</a:t>
            </a:r>
            <a:r>
              <a:rPr lang="ro-RO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 cazul în care aceasta este justificată, va fi discutată în consiliul clasei, comitetul de părinți și Consiliul de Administrație</a:t>
            </a:r>
            <a:endParaRPr lang="en-US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ÎNDATORIRILE ELEVILOR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76400"/>
            <a:ext cx="8915400" cy="5029200"/>
          </a:xfrm>
        </p:spPr>
        <p:txBody>
          <a:bodyPr rtlCol="0">
            <a:normAutofit lnSpcReduction="10000"/>
          </a:bodyPr>
          <a:lstStyle/>
          <a:p>
            <a:pPr algn="just"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 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frecventa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toate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orele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curs</a:t>
            </a:r>
            <a:r>
              <a:rPr lang="vi-VN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vi-VN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 a se </a:t>
            </a:r>
            <a:r>
              <a:rPr lang="vi-VN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pregăti</a:t>
            </a:r>
            <a:r>
              <a:rPr lang="vi-VN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la fiecare disciplină de studiu, de a dobândi competențele și de a-și </a:t>
            </a:r>
            <a:r>
              <a:rPr lang="vi-VN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însuși cunoștințele</a:t>
            </a:r>
            <a:r>
              <a:rPr lang="vi-VN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prevăzute de programele </a:t>
            </a:r>
            <a:r>
              <a:rPr lang="vi-VN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școlare</a:t>
            </a:r>
            <a:endParaRPr lang="ro-RO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o-RO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 a se prezenta la scoala intr-o </a:t>
            </a:r>
            <a:r>
              <a:rPr lang="ro-RO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tinuta vestimentara decenta 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si sa poarte </a:t>
            </a:r>
            <a:r>
              <a:rPr lang="ro-RO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elementele de identificare 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 conformitate cu regulamentul scolii</a:t>
            </a:r>
          </a:p>
          <a:p>
            <a:pPr algn="just"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pt-BR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 </a:t>
            </a:r>
            <a:r>
              <a:rPr lang="pt-BR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pt-BR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respecta regulamentele 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ș</a:t>
            </a:r>
            <a:r>
              <a:rPr lang="pt-BR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pt-BR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deciziile </a:t>
            </a:r>
            <a:r>
              <a:rPr lang="pt-BR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unit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ăț</a:t>
            </a:r>
            <a:r>
              <a:rPr lang="pt-BR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pt-BR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 </a:t>
            </a:r>
            <a:r>
              <a:rPr lang="pt-BR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înv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ăță</a:t>
            </a:r>
            <a:r>
              <a:rPr lang="pt-BR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mânt</a:t>
            </a:r>
            <a:endParaRPr lang="ro-RO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vi-VN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 </a:t>
            </a:r>
            <a:r>
              <a:rPr lang="vi-VN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vi-VN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respecta curăţenia, liniştea şi ordinea </a:t>
            </a:r>
            <a:r>
              <a:rPr lang="vi-VN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 spaţiul şcolar </a:t>
            </a:r>
            <a:endParaRPr lang="ro-RO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o-RO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 a </a:t>
            </a:r>
            <a:r>
              <a:rPr lang="ro-RO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plati contravaloarea prejudiciilor 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aduse bazei materiale</a:t>
            </a:r>
          </a:p>
          <a:p>
            <a:pPr algn="just"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vi-VN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 a </a:t>
            </a:r>
            <a:r>
              <a:rPr lang="vi-VN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prezenta carnetul </a:t>
            </a:r>
            <a:r>
              <a:rPr lang="vi-VN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 </a:t>
            </a:r>
            <a:r>
              <a:rPr lang="vi-VN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elev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vizat la zi,</a:t>
            </a:r>
            <a:r>
              <a:rPr lang="vi-VN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cadrelor didactice pentru trecerea notelor </a:t>
            </a:r>
            <a:r>
              <a:rPr lang="vi-VN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ob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ț</a:t>
            </a:r>
            <a:r>
              <a:rPr lang="vi-VN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inute </a:t>
            </a:r>
            <a:r>
              <a:rPr lang="vi-VN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 urma </a:t>
            </a:r>
            <a:r>
              <a:rPr lang="vi-VN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evalu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vi-VN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rilor</a:t>
            </a:r>
            <a:endParaRPr lang="ro-RO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vi-VN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 </a:t>
            </a:r>
            <a:r>
              <a:rPr lang="vi-VN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vi-VN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manifesta înțelegere, toleranță și respect </a:t>
            </a:r>
            <a:r>
              <a:rPr lang="vi-VN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față de întreaga comunitate școlară: elevi și personalul unității de </a:t>
            </a:r>
            <a:r>
              <a:rPr lang="vi-VN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învățământ</a:t>
            </a:r>
            <a:endParaRPr lang="ro-RO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endParaRPr lang="vi-VN" dirty="0"/>
          </a:p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endParaRPr lang="vi-VN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Interdicții</a:t>
            </a:r>
            <a:r>
              <a:rPr lang="en-U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143000"/>
            <a:ext cx="8839200" cy="5562600"/>
          </a:xfrm>
        </p:spPr>
        <p:txBody>
          <a:bodyPr rtlCol="0">
            <a:normAutofit lnSpcReduction="10000"/>
          </a:bodyPr>
          <a:lstStyle/>
          <a:p>
            <a:pPr marL="11430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o-RO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Elevilor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le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este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interzis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just"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vi-V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să </a:t>
            </a:r>
            <a:r>
              <a:rPr lang="vi-V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distrugă documentele </a:t>
            </a:r>
            <a:r>
              <a:rPr lang="vi-V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şcolare</a:t>
            </a:r>
            <a:r>
              <a:rPr lang="ro-RO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sau </a:t>
            </a:r>
            <a:r>
              <a:rPr lang="vi-VN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să deterioreze </a:t>
            </a:r>
            <a:r>
              <a:rPr lang="vi-V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bunurile</a:t>
            </a:r>
            <a:r>
              <a:rPr lang="vi-VN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din patrimoniul unității de </a:t>
            </a:r>
            <a:r>
              <a:rPr lang="vi-VN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învățământ</a:t>
            </a:r>
            <a:endParaRPr lang="ro-RO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vi-VN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să </a:t>
            </a:r>
            <a:r>
              <a:rPr lang="vi-VN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introducă şi </a:t>
            </a:r>
            <a:r>
              <a:rPr lang="vi-V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să difuzeze</a:t>
            </a:r>
            <a:r>
              <a:rPr lang="vi-VN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în unitatea de învăţământ preuniversitar, </a:t>
            </a:r>
            <a:r>
              <a:rPr lang="vi-V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materiale</a:t>
            </a:r>
            <a:r>
              <a:rPr lang="vi-VN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care, prin conţinutul lor, </a:t>
            </a:r>
            <a:r>
              <a:rPr lang="vi-VN" sz="20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atentează la independenţa</a:t>
            </a:r>
            <a:r>
              <a:rPr lang="vi-VN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suveranitatea, unitatea şi integritatea naţională a ţării, care </a:t>
            </a:r>
            <a:r>
              <a:rPr lang="vi-VN" sz="20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cultivă violenţa, intoleranţa </a:t>
            </a:r>
            <a:r>
              <a:rPr lang="vi-VN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sau care lezează imaginea </a:t>
            </a:r>
            <a:r>
              <a:rPr lang="vi-VN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publică</a:t>
            </a:r>
            <a:r>
              <a:rPr lang="ro-RO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a unei persoane</a:t>
            </a:r>
          </a:p>
          <a:p>
            <a:pPr algn="just"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sã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de</a:t>
            </a:r>
            <a:r>
              <a:rPr lang="ro-RO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ț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inã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o-RO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consume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perimetrul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unitã</a:t>
            </a:r>
            <a:r>
              <a:rPr lang="ro-RO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ț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 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înv</a:t>
            </a:r>
            <a:r>
              <a:rPr lang="ro-RO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ăță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mânt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droguri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o-RO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uturi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alcoolice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alte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substan</a:t>
            </a:r>
            <a:r>
              <a:rPr lang="ro-RO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ț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interzise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o-RO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ț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igãri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substan</a:t>
            </a:r>
            <a:r>
              <a:rPr lang="ro-RO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ț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etnobotanice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ș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 s</a:t>
            </a:r>
            <a:r>
              <a:rPr lang="ro-RO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participe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la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jocuri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noroc</a:t>
            </a:r>
            <a:endParaRPr lang="ro-RO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sã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introduc</a:t>
            </a:r>
            <a:r>
              <a:rPr lang="ro-RO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ș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i/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s</a:t>
            </a:r>
            <a:r>
              <a:rPr lang="ro-RO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facã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uz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perimetrul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unit</a:t>
            </a:r>
            <a:r>
              <a:rPr lang="ro-RO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ăț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 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înv</a:t>
            </a:r>
            <a:r>
              <a:rPr lang="ro-RO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ăță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mânt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orice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tipuri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000" u="sng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arme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alte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u="sng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produse</a:t>
            </a:r>
            <a:r>
              <a:rPr lang="en-US" sz="20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u="sng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pirotehnice</a:t>
            </a:r>
            <a:r>
              <a:rPr lang="ro-RO" sz="20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o-RO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o-RO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ro-RO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utilizeze telefoanele mobile in timpul orelor de curs</a:t>
            </a:r>
          </a:p>
          <a:p>
            <a:pPr algn="just"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vi-VN" sz="2000" dirty="0" smtClean="0">
                <a:solidFill>
                  <a:srgbClr val="000000"/>
                </a:solidFill>
                <a:latin typeface="+mj-lt"/>
              </a:rPr>
              <a:t>să </a:t>
            </a:r>
            <a:r>
              <a:rPr lang="vi-VN" sz="2000" dirty="0">
                <a:solidFill>
                  <a:srgbClr val="FF0000"/>
                </a:solidFill>
                <a:latin typeface="+mj-lt"/>
              </a:rPr>
              <a:t>lanseze anunţuri false </a:t>
            </a:r>
            <a:r>
              <a:rPr lang="vi-VN" sz="2000" dirty="0">
                <a:solidFill>
                  <a:srgbClr val="000000"/>
                </a:solidFill>
                <a:latin typeface="+mj-lt"/>
              </a:rPr>
              <a:t>către serviciile de </a:t>
            </a:r>
            <a:r>
              <a:rPr lang="vi-VN" sz="2000" dirty="0" smtClean="0">
                <a:solidFill>
                  <a:srgbClr val="000000"/>
                </a:solidFill>
                <a:latin typeface="+mj-lt"/>
              </a:rPr>
              <a:t>urgență</a:t>
            </a:r>
            <a:r>
              <a:rPr lang="ro-RO" sz="2000" dirty="0" smtClean="0">
                <a:solidFill>
                  <a:srgbClr val="000000"/>
                </a:solidFill>
                <a:latin typeface="+mj-lt"/>
              </a:rPr>
              <a:t>.</a:t>
            </a:r>
            <a:endParaRPr lang="vi-VN" sz="2000" dirty="0">
              <a:solidFill>
                <a:srgbClr val="000000"/>
              </a:solidFill>
              <a:latin typeface="+mj-lt"/>
            </a:endParaRPr>
          </a:p>
          <a:p>
            <a:pPr algn="just" fontAlgn="auto">
              <a:spcAft>
                <a:spcPts val="0"/>
              </a:spcAft>
              <a:buClr>
                <a:srgbClr val="93A299"/>
              </a:buClr>
              <a:buFont typeface="Wingdings" pitchFamily="2" charset="2"/>
              <a:buChar char="q"/>
              <a:defRPr/>
            </a:pPr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o-RO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seasc</a:t>
            </a:r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perimetrul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ș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colii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în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timpul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programului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ș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colar</a:t>
            </a:r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cu </a:t>
            </a:r>
            <a:r>
              <a:rPr lang="en-US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excep</a:t>
            </a:r>
            <a:r>
              <a:rPr lang="ro-RO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ț</a:t>
            </a:r>
            <a:r>
              <a:rPr lang="en-US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ia</a:t>
            </a:r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situa</a:t>
            </a:r>
            <a:r>
              <a:rPr lang="ro-RO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ț</a:t>
            </a:r>
            <a:r>
              <a:rPr lang="en-US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iilor</a:t>
            </a:r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prev</a:t>
            </a:r>
            <a:r>
              <a:rPr lang="ro-RO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zute</a:t>
            </a:r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regulamentul</a:t>
            </a:r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organizare</a:t>
            </a:r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ș</a:t>
            </a:r>
            <a:r>
              <a:rPr lang="en-US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func</a:t>
            </a:r>
            <a:r>
              <a:rPr lang="ro-RO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ț</a:t>
            </a:r>
            <a:r>
              <a:rPr lang="en-US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ionare</a:t>
            </a:r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al unit</a:t>
            </a:r>
            <a:r>
              <a:rPr lang="ro-RO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ăț</a:t>
            </a:r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ii de </a:t>
            </a:r>
            <a:r>
              <a:rPr lang="en-US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înv</a:t>
            </a:r>
            <a:r>
              <a:rPr lang="ro-RO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ăță</a:t>
            </a:r>
            <a:r>
              <a:rPr lang="en-US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mânt</a:t>
            </a:r>
            <a:endParaRPr lang="ro-RO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Aft>
                <a:spcPts val="0"/>
              </a:spcAft>
              <a:buClr>
                <a:srgbClr val="93A299"/>
              </a:buClr>
              <a:buFont typeface="Wingdings" pitchFamily="2" charset="2"/>
              <a:buChar char="q"/>
              <a:defRPr/>
            </a:pPr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o-RO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utilizeze</a:t>
            </a:r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un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limbaj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trivial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invective </a:t>
            </a:r>
            <a:r>
              <a:rPr lang="en-US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în</a:t>
            </a:r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perimetrul</a:t>
            </a:r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ș</a:t>
            </a:r>
            <a:r>
              <a:rPr lang="en-US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colar</a:t>
            </a:r>
            <a:r>
              <a:rPr lang="en-US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Sancționarea</a:t>
            </a:r>
            <a:r>
              <a:rPr lang="en-U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elevilor</a:t>
            </a:r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763000" cy="5105400"/>
          </a:xfrm>
        </p:spPr>
        <p:txBody>
          <a:bodyPr/>
          <a:lstStyle/>
          <a:p>
            <a:pPr marL="114300" indent="0" algn="just">
              <a:buFont typeface="Arial" charset="0"/>
              <a:buNone/>
            </a:pPr>
            <a:r>
              <a:rPr lang="ro-RO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Pentru a putea fi sanc</a:t>
            </a:r>
            <a:r>
              <a:rPr lang="ro-RO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ț</a:t>
            </a:r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iona</a:t>
            </a:r>
            <a:r>
              <a:rPr lang="ro-RO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ț</a:t>
            </a:r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i, faptele trebuie s</a:t>
            </a:r>
            <a:r>
              <a:rPr lang="ro-RO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se petreac</a:t>
            </a:r>
            <a:r>
              <a:rPr lang="ro-RO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în incinta unit</a:t>
            </a:r>
            <a:r>
              <a:rPr lang="ro-RO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ăț</a:t>
            </a:r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ii de înv</a:t>
            </a:r>
            <a:r>
              <a:rPr lang="ro-RO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ăță</a:t>
            </a:r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mânt</a:t>
            </a:r>
            <a:r>
              <a:rPr lang="ro-RO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sau in cadrul activitatilor extrascolare.</a:t>
            </a:r>
            <a:endParaRPr lang="en-US" sz="20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14300" indent="0" algn="just">
              <a:buFont typeface="Arial" charset="0"/>
              <a:buNone/>
            </a:pPr>
            <a:r>
              <a:rPr lang="ro-RO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Sanc</a:t>
            </a:r>
            <a:r>
              <a:rPr lang="ro-RO" sz="2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ț</a:t>
            </a:r>
            <a:r>
              <a:rPr lang="en-US" sz="2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iunile</a:t>
            </a:r>
            <a:r>
              <a:rPr lang="en-US" sz="20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ce pot fi aplicate elevilor sunt:</a:t>
            </a:r>
          </a:p>
          <a:p>
            <a:pPr marL="114300" indent="0" algn="just">
              <a:buFont typeface="Arial" charset="0"/>
              <a:buNone/>
            </a:pPr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a) </a:t>
            </a:r>
            <a:r>
              <a:rPr lang="en-US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observa</a:t>
            </a:r>
            <a:r>
              <a:rPr lang="ro-RO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ț</a:t>
            </a:r>
            <a:r>
              <a:rPr lang="en-US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ie individual</a:t>
            </a:r>
            <a:r>
              <a:rPr lang="ro-RO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114300" indent="0" algn="just">
              <a:buFont typeface="Arial" charset="0"/>
              <a:buNone/>
            </a:pPr>
            <a:r>
              <a:rPr lang="en-US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b) mustrare scris</a:t>
            </a:r>
            <a:r>
              <a:rPr lang="ro-RO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114300" indent="0" algn="just">
              <a:buFont typeface="Arial" charset="0"/>
              <a:buNone/>
            </a:pPr>
            <a:r>
              <a:rPr lang="en-US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c) retragerea temporar</a:t>
            </a:r>
            <a:r>
              <a:rPr lang="ro-RO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sau definitiv</a:t>
            </a:r>
            <a:r>
              <a:rPr lang="ro-RO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a bursei de merit, a bursei sociale Bani de liceu, a bursei profesionale;</a:t>
            </a:r>
          </a:p>
          <a:p>
            <a:pPr marL="114300" indent="0" algn="just">
              <a:buFont typeface="Arial" charset="0"/>
              <a:buNone/>
            </a:pPr>
            <a:r>
              <a:rPr lang="en-US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d) mutarea disciplinar</a:t>
            </a:r>
            <a:r>
              <a:rPr lang="ro-RO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la o clas</a:t>
            </a:r>
            <a:r>
              <a:rPr lang="ro-RO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paralel</a:t>
            </a:r>
            <a:r>
              <a:rPr lang="ro-RO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din aceea</a:t>
            </a:r>
            <a:r>
              <a:rPr lang="ro-RO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ș</a:t>
            </a:r>
            <a:r>
              <a:rPr lang="en-US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 unitate de înv</a:t>
            </a:r>
            <a:r>
              <a:rPr lang="ro-RO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ăță</a:t>
            </a:r>
            <a:r>
              <a:rPr lang="en-US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mânt;</a:t>
            </a:r>
          </a:p>
          <a:p>
            <a:pPr marL="114300" indent="0" algn="just">
              <a:buFont typeface="Arial" charset="0"/>
              <a:buNone/>
            </a:pPr>
            <a:r>
              <a:rPr lang="en-US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e) preavizul de exmatriculare;</a:t>
            </a:r>
          </a:p>
          <a:p>
            <a:pPr marL="114300" indent="0" algn="just">
              <a:buFont typeface="Arial" charset="0"/>
              <a:buNone/>
            </a:pPr>
            <a:r>
              <a:rPr lang="en-US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f) exmatriculare</a:t>
            </a:r>
            <a:r>
              <a:rPr lang="ro-RO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14300" indent="0">
              <a:buFont typeface="Arial" charset="0"/>
              <a:buNone/>
            </a:pPr>
            <a:endParaRPr lang="ro-RO" b="1" smtClean="0">
              <a:solidFill>
                <a:srgbClr val="FF0000"/>
              </a:solidFill>
            </a:endParaRPr>
          </a:p>
          <a:p>
            <a:pPr marL="114300" indent="0">
              <a:buFont typeface="Arial" charset="0"/>
              <a:buNone/>
            </a:pPr>
            <a:r>
              <a:rPr lang="ro-RO" b="1" smtClean="0">
                <a:solidFill>
                  <a:srgbClr val="FF0000"/>
                </a:solidFill>
              </a:rPr>
              <a:t>Sanctionarea sub forma mustrarii in fata colectivului clasei sau al scolii este interzisa in orice context.</a:t>
            </a:r>
            <a:endParaRPr lang="en-US" b="1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othecary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Apothecary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811</TotalTime>
  <Words>874</Words>
  <Application>Microsoft Office PowerPoint</Application>
  <PresentationFormat>On-screen Show (4:3)</PresentationFormat>
  <Paragraphs>52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Design Template</vt:lpstr>
      </vt:variant>
      <vt:variant>
        <vt:i4>7</vt:i4>
      </vt:variant>
      <vt:variant>
        <vt:lpstr>Slide Titles</vt:lpstr>
      </vt:variant>
      <vt:variant>
        <vt:i4>8</vt:i4>
      </vt:variant>
    </vt:vector>
  </HeadingPairs>
  <TitlesOfParts>
    <vt:vector size="23" baseType="lpstr">
      <vt:lpstr>Century Gothic</vt:lpstr>
      <vt:lpstr>Arial</vt:lpstr>
      <vt:lpstr>Book Antiqua</vt:lpstr>
      <vt:lpstr>Calibri</vt:lpstr>
      <vt:lpstr>Georgia</vt:lpstr>
      <vt:lpstr>Times New Roman</vt:lpstr>
      <vt:lpstr>Wingdings</vt:lpstr>
      <vt:lpstr>Verdana</vt:lpstr>
      <vt:lpstr>Apothecary</vt:lpstr>
      <vt:lpstr>Apothecary</vt:lpstr>
      <vt:lpstr>Apothecary</vt:lpstr>
      <vt:lpstr>Apothecary</vt:lpstr>
      <vt:lpstr>Apothecary</vt:lpstr>
      <vt:lpstr>Apothecary</vt:lpstr>
      <vt:lpstr>Apothecary</vt:lpstr>
      <vt:lpstr>      STATUTUL ELEVULUI  APROBAT PRIN ORDINUL NR. 4.472 DIN 10 AUGUST 2016</vt:lpstr>
      <vt:lpstr>DREPTURI EDUCAȚIONALE  </vt:lpstr>
      <vt:lpstr>Slide 3</vt:lpstr>
      <vt:lpstr> DREPTURI DE ASOCIERE ȘI DE EXPRIMARE </vt:lpstr>
      <vt:lpstr>ALTE DREPTURI  </vt:lpstr>
      <vt:lpstr>ÎNDATORIRILE ELEVILOR </vt:lpstr>
      <vt:lpstr>INTERDICȚII </vt:lpstr>
      <vt:lpstr>SANCȚIONAREA ELEVILOR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STATUTUL ELEVULUI 2016</dc:title>
  <dc:creator>Alina</dc:creator>
  <cp:lastModifiedBy>bety</cp:lastModifiedBy>
  <cp:revision>32</cp:revision>
  <dcterms:created xsi:type="dcterms:W3CDTF">2006-08-16T00:00:00Z</dcterms:created>
  <dcterms:modified xsi:type="dcterms:W3CDTF">2017-09-12T12:06:41Z</dcterms:modified>
</cp:coreProperties>
</file>