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u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Clic pentru a edita stilul de subtitlu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4809-0DE3-4204-A568-34694F3A0ED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31B0732-EEDE-4D36-91E8-24CB0914F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316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u și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4809-0DE3-4204-A568-34694F3A0ED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1B0732-EEDE-4D36-91E8-24CB0914F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340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4809-0DE3-4204-A568-34694F3A0ED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1B0732-EEDE-4D36-91E8-24CB0914F6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128227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4809-0DE3-4204-A568-34694F3A0ED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1B0732-EEDE-4D36-91E8-24CB0914F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0229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4809-0DE3-4204-A568-34694F3A0ED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1B0732-EEDE-4D36-91E8-24CB0914F6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706079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evărat sau f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4809-0DE3-4204-A568-34694F3A0ED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1B0732-EEDE-4D36-91E8-24CB0914F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2055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4809-0DE3-4204-A568-34694F3A0ED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0732-EEDE-4D36-91E8-24CB0914F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7859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4809-0DE3-4204-A568-34694F3A0ED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0732-EEDE-4D36-91E8-24CB0914F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58553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4809-0DE3-4204-A568-34694F3A0ED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0732-EEDE-4D36-91E8-24CB0914F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264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4809-0DE3-4204-A568-34694F3A0ED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1B0732-EEDE-4D36-91E8-24CB0914F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75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4809-0DE3-4204-A568-34694F3A0ED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1B0732-EEDE-4D36-91E8-24CB0914F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4245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4809-0DE3-4204-A568-34694F3A0ED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1B0732-EEDE-4D36-91E8-24CB0914F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970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4809-0DE3-4204-A568-34694F3A0ED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0732-EEDE-4D36-91E8-24CB0914F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1383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4809-0DE3-4204-A568-34694F3A0ED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0732-EEDE-4D36-91E8-24CB0914F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420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4809-0DE3-4204-A568-34694F3A0ED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0732-EEDE-4D36-91E8-24CB0914F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91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 smtClean="0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4809-0DE3-4204-A568-34694F3A0ED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1B0732-EEDE-4D36-91E8-24CB0914F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115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24809-0DE3-4204-A568-34694F3A0ED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31B0732-EEDE-4D36-91E8-24CB0914F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5274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MATERIAL INFORMATIV PRIVIND CONSTITUIREA SI ACTIVITATEA COMISIEI DE PREVENIRE A ACTELOR DE CORUPTIE IN EDUCATIE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276496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CE ESTE CORUPTIA?</a:t>
            </a:r>
            <a:endParaRPr lang="en-US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538" indent="0" algn="just">
              <a:lnSpc>
                <a:spcPts val="2400"/>
              </a:lnSpc>
              <a:buNone/>
            </a:pPr>
            <a:r>
              <a:rPr lang="en-GB" b="1" dirty="0" smtClean="0">
                <a:latin typeface="Palatino Linotype" pitchFamily="18" charset="0"/>
              </a:rPr>
              <a:t>CORUP</a:t>
            </a:r>
            <a:r>
              <a:rPr lang="ro-RO" b="1" dirty="0" smtClean="0">
                <a:latin typeface="Palatino Linotype" pitchFamily="18" charset="0"/>
              </a:rPr>
              <a:t>ŢIA VIZEAZĂ</a:t>
            </a:r>
            <a:r>
              <a:rPr lang="ro-RO" i="1" dirty="0" smtClean="0">
                <a:latin typeface="Palatino Linotype" pitchFamily="18" charset="0"/>
              </a:rPr>
              <a:t> “orice comportament al unui </a:t>
            </a:r>
            <a:r>
              <a:rPr lang="ro-RO" i="1" dirty="0" err="1" smtClean="0">
                <a:latin typeface="Palatino Linotype" pitchFamily="18" charset="0"/>
              </a:rPr>
              <a:t>funcţionar</a:t>
            </a:r>
            <a:r>
              <a:rPr lang="ro-RO" i="1" dirty="0" smtClean="0">
                <a:latin typeface="Palatino Linotype" pitchFamily="18" charset="0"/>
              </a:rPr>
              <a:t> public sau al unui individ cu statut echivalent care nu este în </a:t>
            </a:r>
            <a:r>
              <a:rPr lang="ro-RO" i="1" dirty="0" err="1" smtClean="0">
                <a:latin typeface="Palatino Linotype" pitchFamily="18" charset="0"/>
              </a:rPr>
              <a:t>concordanţă</a:t>
            </a:r>
            <a:r>
              <a:rPr lang="ro-RO" i="1" dirty="0" smtClean="0">
                <a:latin typeface="Palatino Linotype" pitchFamily="18" charset="0"/>
              </a:rPr>
              <a:t> cu puterea atribuită lui sau cu standardele etice sau promovarea unui astfel de comportament, încercând să </a:t>
            </a:r>
            <a:r>
              <a:rPr lang="ro-RO" i="1" dirty="0" err="1" smtClean="0">
                <a:latin typeface="Palatino Linotype" pitchFamily="18" charset="0"/>
              </a:rPr>
              <a:t>obţină</a:t>
            </a:r>
            <a:r>
              <a:rPr lang="ro-RO" i="1" dirty="0" smtClean="0">
                <a:latin typeface="Palatino Linotype" pitchFamily="18" charset="0"/>
              </a:rPr>
              <a:t> beneficii pentru sine sau alte persoane </a:t>
            </a:r>
            <a:r>
              <a:rPr lang="ro-RO" i="1" dirty="0" err="1" smtClean="0">
                <a:latin typeface="Palatino Linotype" pitchFamily="18" charset="0"/>
              </a:rPr>
              <a:t>şi</a:t>
            </a:r>
            <a:r>
              <a:rPr lang="ro-RO" i="1" dirty="0" smtClean="0">
                <a:latin typeface="Palatino Linotype" pitchFamily="18" charset="0"/>
              </a:rPr>
              <a:t> astfel subminând interesele persoanelor sau ale statului.” </a:t>
            </a:r>
            <a:endParaRPr lang="en-GB" i="1" dirty="0" smtClean="0">
              <a:latin typeface="Palatino Linotype" pitchFamily="18" charset="0"/>
            </a:endParaRPr>
          </a:p>
          <a:p>
            <a:pPr marL="109538" indent="0" algn="just">
              <a:lnSpc>
                <a:spcPts val="1500"/>
              </a:lnSpc>
              <a:buNone/>
            </a:pPr>
            <a:endParaRPr lang="ro-RO" i="1" dirty="0" smtClean="0">
              <a:latin typeface="Palatino Linotype" pitchFamily="18" charset="0"/>
            </a:endParaRPr>
          </a:p>
          <a:p>
            <a:pPr marL="109538" indent="0" algn="just">
              <a:lnSpc>
                <a:spcPts val="2400"/>
              </a:lnSpc>
              <a:buNone/>
            </a:pPr>
            <a:r>
              <a:rPr lang="en-GB" b="1" i="1" dirty="0" err="1" smtClean="0">
                <a:latin typeface="Palatino Linotype" pitchFamily="18" charset="0"/>
              </a:rPr>
              <a:t>Corup</a:t>
            </a:r>
            <a:r>
              <a:rPr lang="ro-RO" b="1" i="1" dirty="0" err="1" smtClean="0">
                <a:latin typeface="Palatino Linotype" pitchFamily="18" charset="0"/>
              </a:rPr>
              <a:t>ţ</a:t>
            </a:r>
            <a:r>
              <a:rPr lang="en-GB" b="1" i="1" dirty="0" err="1" smtClean="0">
                <a:latin typeface="Palatino Linotype" pitchFamily="18" charset="0"/>
              </a:rPr>
              <a:t>ia</a:t>
            </a:r>
            <a:r>
              <a:rPr lang="en-GB" i="1" dirty="0" smtClean="0">
                <a:latin typeface="Palatino Linotype" pitchFamily="18" charset="0"/>
              </a:rPr>
              <a:t> </a:t>
            </a:r>
            <a:r>
              <a:rPr lang="en-GB" i="1" dirty="0" err="1" smtClean="0">
                <a:latin typeface="Palatino Linotype" pitchFamily="18" charset="0"/>
              </a:rPr>
              <a:t>subminează</a:t>
            </a:r>
            <a:r>
              <a:rPr lang="en-GB" i="1" dirty="0" smtClean="0">
                <a:latin typeface="Palatino Linotype" pitchFamily="18" charset="0"/>
              </a:rPr>
              <a:t> </a:t>
            </a:r>
            <a:r>
              <a:rPr lang="en-GB" i="1" dirty="0" err="1" smtClean="0">
                <a:latin typeface="Palatino Linotype" pitchFamily="18" charset="0"/>
              </a:rPr>
              <a:t>încrederea</a:t>
            </a:r>
            <a:r>
              <a:rPr lang="en-GB" i="1" dirty="0" smtClean="0">
                <a:latin typeface="Palatino Linotype" pitchFamily="18" charset="0"/>
              </a:rPr>
              <a:t> </a:t>
            </a:r>
            <a:r>
              <a:rPr lang="en-GB" i="1" dirty="0" err="1" smtClean="0">
                <a:latin typeface="Palatino Linotype" pitchFamily="18" charset="0"/>
              </a:rPr>
              <a:t>cetă</a:t>
            </a:r>
            <a:r>
              <a:rPr lang="ro-RO" i="1" dirty="0" err="1" smtClean="0">
                <a:latin typeface="Palatino Linotype" pitchFamily="18" charset="0"/>
              </a:rPr>
              <a:t>ţ</a:t>
            </a:r>
            <a:r>
              <a:rPr lang="en-GB" i="1" dirty="0" err="1" smtClean="0">
                <a:latin typeface="Palatino Linotype" pitchFamily="18" charset="0"/>
              </a:rPr>
              <a:t>enilor</a:t>
            </a:r>
            <a:r>
              <a:rPr lang="en-GB" i="1" dirty="0" smtClean="0">
                <a:latin typeface="Palatino Linotype" pitchFamily="18" charset="0"/>
              </a:rPr>
              <a:t> </a:t>
            </a:r>
            <a:r>
              <a:rPr lang="en-GB" i="1" dirty="0" err="1" smtClean="0">
                <a:latin typeface="Palatino Linotype" pitchFamily="18" charset="0"/>
              </a:rPr>
              <a:t>în</a:t>
            </a:r>
            <a:r>
              <a:rPr lang="en-GB" i="1" dirty="0" smtClean="0">
                <a:latin typeface="Palatino Linotype" pitchFamily="18" charset="0"/>
              </a:rPr>
              <a:t> </a:t>
            </a:r>
            <a:r>
              <a:rPr lang="en-GB" i="1" dirty="0" err="1" smtClean="0">
                <a:latin typeface="Palatino Linotype" pitchFamily="18" charset="0"/>
              </a:rPr>
              <a:t>institu</a:t>
            </a:r>
            <a:r>
              <a:rPr lang="ro-RO" i="1" dirty="0" err="1" smtClean="0">
                <a:latin typeface="Palatino Linotype" pitchFamily="18" charset="0"/>
              </a:rPr>
              <a:t>ţ</a:t>
            </a:r>
            <a:r>
              <a:rPr lang="en-GB" i="1" dirty="0" err="1" smtClean="0">
                <a:latin typeface="Palatino Linotype" pitchFamily="18" charset="0"/>
              </a:rPr>
              <a:t>iile</a:t>
            </a:r>
            <a:r>
              <a:rPr lang="en-GB" i="1" dirty="0" smtClean="0">
                <a:latin typeface="Palatino Linotype" pitchFamily="18" charset="0"/>
              </a:rPr>
              <a:t> </a:t>
            </a:r>
            <a:r>
              <a:rPr lang="en-GB" i="1" dirty="0" err="1" smtClean="0">
                <a:latin typeface="Palatino Linotype" pitchFamily="18" charset="0"/>
              </a:rPr>
              <a:t>democratice</a:t>
            </a:r>
            <a:r>
              <a:rPr lang="en-GB" i="1" dirty="0" smtClean="0">
                <a:latin typeface="Palatino Linotype" pitchFamily="18" charset="0"/>
              </a:rPr>
              <a:t> </a:t>
            </a:r>
            <a:r>
              <a:rPr lang="ro-RO" i="1" dirty="0" err="1" smtClean="0">
                <a:latin typeface="Palatino Linotype" pitchFamily="18" charset="0"/>
              </a:rPr>
              <a:t>ş</a:t>
            </a:r>
            <a:r>
              <a:rPr lang="en-GB" i="1" dirty="0" err="1" smtClean="0">
                <a:latin typeface="Palatino Linotype" pitchFamily="18" charset="0"/>
              </a:rPr>
              <a:t>i</a:t>
            </a:r>
            <a:r>
              <a:rPr lang="en-GB" i="1" dirty="0" smtClean="0">
                <a:latin typeface="Palatino Linotype" pitchFamily="18" charset="0"/>
              </a:rPr>
              <a:t> </a:t>
            </a:r>
            <a:r>
              <a:rPr lang="en-GB" i="1" dirty="0" err="1" smtClean="0">
                <a:latin typeface="Palatino Linotype" pitchFamily="18" charset="0"/>
              </a:rPr>
              <a:t>în</a:t>
            </a:r>
            <a:r>
              <a:rPr lang="en-GB" i="1" dirty="0" smtClean="0">
                <a:latin typeface="Palatino Linotype" pitchFamily="18" charset="0"/>
              </a:rPr>
              <a:t> </a:t>
            </a:r>
            <a:r>
              <a:rPr lang="en-GB" i="1" dirty="0" err="1" smtClean="0">
                <a:latin typeface="Palatino Linotype" pitchFamily="18" charset="0"/>
              </a:rPr>
              <a:t>statul</a:t>
            </a:r>
            <a:r>
              <a:rPr lang="en-GB" i="1" dirty="0" smtClean="0">
                <a:latin typeface="Palatino Linotype" pitchFamily="18" charset="0"/>
              </a:rPr>
              <a:t> de </a:t>
            </a:r>
            <a:r>
              <a:rPr lang="en-GB" i="1" dirty="0" err="1" smtClean="0">
                <a:latin typeface="Palatino Linotype" pitchFamily="18" charset="0"/>
              </a:rPr>
              <a:t>drept</a:t>
            </a:r>
            <a:r>
              <a:rPr lang="en-GB" i="1" dirty="0" smtClean="0">
                <a:latin typeface="Palatino Linotype" pitchFamily="18" charset="0"/>
              </a:rPr>
              <a:t>, </a:t>
            </a:r>
            <a:r>
              <a:rPr lang="en-GB" i="1" dirty="0" err="1" smtClean="0">
                <a:latin typeface="Palatino Linotype" pitchFamily="18" charset="0"/>
              </a:rPr>
              <a:t>afectează</a:t>
            </a:r>
            <a:r>
              <a:rPr lang="en-GB" i="1" dirty="0" smtClean="0">
                <a:latin typeface="Palatino Linotype" pitchFamily="18" charset="0"/>
              </a:rPr>
              <a:t> </a:t>
            </a:r>
            <a:r>
              <a:rPr lang="en-GB" i="1" dirty="0" err="1" smtClean="0">
                <a:latin typeface="Palatino Linotype" pitchFamily="18" charset="0"/>
              </a:rPr>
              <a:t>economia</a:t>
            </a:r>
            <a:r>
              <a:rPr lang="en-GB" i="1" dirty="0" smtClean="0">
                <a:latin typeface="Palatino Linotype" pitchFamily="18" charset="0"/>
              </a:rPr>
              <a:t> </a:t>
            </a:r>
            <a:r>
              <a:rPr lang="en-GB" i="1" dirty="0" err="1" smtClean="0">
                <a:latin typeface="Palatino Linotype" pitchFamily="18" charset="0"/>
              </a:rPr>
              <a:t>europeană</a:t>
            </a:r>
            <a:r>
              <a:rPr lang="en-GB" i="1" dirty="0" smtClean="0">
                <a:latin typeface="Palatino Linotype" pitchFamily="18" charset="0"/>
              </a:rPr>
              <a:t> </a:t>
            </a:r>
            <a:r>
              <a:rPr lang="ro-RO" i="1" dirty="0" err="1" smtClean="0">
                <a:latin typeface="Palatino Linotype" pitchFamily="18" charset="0"/>
              </a:rPr>
              <a:t>ş</a:t>
            </a:r>
            <a:r>
              <a:rPr lang="en-GB" i="1" dirty="0" err="1" smtClean="0">
                <a:latin typeface="Palatino Linotype" pitchFamily="18" charset="0"/>
              </a:rPr>
              <a:t>i</a:t>
            </a:r>
            <a:r>
              <a:rPr lang="en-GB" i="1" dirty="0" smtClean="0">
                <a:latin typeface="Palatino Linotype" pitchFamily="18" charset="0"/>
              </a:rPr>
              <a:t> </a:t>
            </a:r>
            <a:r>
              <a:rPr lang="en-GB" i="1" dirty="0" err="1" smtClean="0">
                <a:latin typeface="Palatino Linotype" pitchFamily="18" charset="0"/>
              </a:rPr>
              <a:t>privea</a:t>
            </a:r>
            <a:r>
              <a:rPr lang="ro-RO" i="1" dirty="0" smtClean="0">
                <a:latin typeface="Palatino Linotype" pitchFamily="18" charset="0"/>
              </a:rPr>
              <a:t>z</a:t>
            </a:r>
            <a:r>
              <a:rPr lang="en-GB" i="1" dirty="0" smtClean="0">
                <a:latin typeface="Palatino Linotype" pitchFamily="18" charset="0"/>
              </a:rPr>
              <a:t>ă </a:t>
            </a:r>
            <a:r>
              <a:rPr lang="en-GB" i="1" dirty="0" err="1" smtClean="0">
                <a:latin typeface="Palatino Linotype" pitchFamily="18" charset="0"/>
              </a:rPr>
              <a:t>statele</a:t>
            </a:r>
            <a:r>
              <a:rPr lang="en-GB" i="1" dirty="0" smtClean="0">
                <a:latin typeface="Palatino Linotype" pitchFamily="18" charset="0"/>
              </a:rPr>
              <a:t> </a:t>
            </a:r>
            <a:r>
              <a:rPr lang="en-GB" i="1" dirty="0" err="1" smtClean="0">
                <a:latin typeface="Palatino Linotype" pitchFamily="18" charset="0"/>
              </a:rPr>
              <a:t>membre</a:t>
            </a:r>
            <a:r>
              <a:rPr lang="en-GB" i="1" dirty="0" smtClean="0">
                <a:latin typeface="Palatino Linotype" pitchFamily="18" charset="0"/>
              </a:rPr>
              <a:t> de </a:t>
            </a:r>
            <a:r>
              <a:rPr lang="en-GB" i="1" dirty="0" err="1" smtClean="0">
                <a:latin typeface="Palatino Linotype" pitchFamily="18" charset="0"/>
              </a:rPr>
              <a:t>venitul</a:t>
            </a:r>
            <a:r>
              <a:rPr lang="en-GB" i="1" dirty="0" smtClean="0">
                <a:latin typeface="Palatino Linotype" pitchFamily="18" charset="0"/>
              </a:rPr>
              <a:t> fiscal de care </a:t>
            </a:r>
            <a:r>
              <a:rPr lang="en-GB" i="1" dirty="0" err="1" smtClean="0">
                <a:latin typeface="Palatino Linotype" pitchFamily="18" charset="0"/>
              </a:rPr>
              <a:t>este</a:t>
            </a:r>
            <a:r>
              <a:rPr lang="en-GB" i="1" dirty="0" smtClean="0">
                <a:latin typeface="Palatino Linotype" pitchFamily="18" charset="0"/>
              </a:rPr>
              <a:t> mare </a:t>
            </a:r>
            <a:r>
              <a:rPr lang="en-GB" i="1" dirty="0" err="1" smtClean="0">
                <a:latin typeface="Palatino Linotype" pitchFamily="18" charset="0"/>
              </a:rPr>
              <a:t>nevoie</a:t>
            </a:r>
            <a:r>
              <a:rPr lang="en-GB" i="1" dirty="0" smtClean="0">
                <a:latin typeface="Palatino Linotype" pitchFamily="18" charset="0"/>
              </a:rPr>
              <a:t>. </a:t>
            </a:r>
            <a:r>
              <a:rPr lang="fr-FR" i="1" dirty="0" err="1" smtClean="0">
                <a:latin typeface="Palatino Linotype" pitchFamily="18" charset="0"/>
              </a:rPr>
              <a:t>Statele</a:t>
            </a:r>
            <a:r>
              <a:rPr lang="fr-FR" i="1" dirty="0" smtClean="0">
                <a:latin typeface="Palatino Linotype" pitchFamily="18" charset="0"/>
              </a:rPr>
              <a:t> </a:t>
            </a:r>
            <a:r>
              <a:rPr lang="ro-RO" i="1" dirty="0" smtClean="0">
                <a:latin typeface="Palatino Linotype" pitchFamily="18" charset="0"/>
              </a:rPr>
              <a:t>M</a:t>
            </a:r>
            <a:r>
              <a:rPr lang="fr-FR" i="1" dirty="0" err="1" smtClean="0">
                <a:latin typeface="Palatino Linotype" pitchFamily="18" charset="0"/>
              </a:rPr>
              <a:t>embre</a:t>
            </a:r>
            <a:r>
              <a:rPr lang="fr-FR" i="1" dirty="0" smtClean="0">
                <a:latin typeface="Palatino Linotype" pitchFamily="18" charset="0"/>
              </a:rPr>
              <a:t> au </a:t>
            </a:r>
            <a:r>
              <a:rPr lang="fr-FR" i="1" dirty="0" err="1" smtClean="0">
                <a:latin typeface="Palatino Linotype" pitchFamily="18" charset="0"/>
              </a:rPr>
              <a:t>depus</a:t>
            </a:r>
            <a:r>
              <a:rPr lang="fr-FR" i="1" dirty="0" smtClean="0">
                <a:latin typeface="Palatino Linotype" pitchFamily="18" charset="0"/>
              </a:rPr>
              <a:t> </a:t>
            </a:r>
            <a:r>
              <a:rPr lang="fr-FR" i="1" dirty="0" err="1" smtClean="0">
                <a:latin typeface="Palatino Linotype" pitchFamily="18" charset="0"/>
              </a:rPr>
              <a:t>foarte</a:t>
            </a:r>
            <a:r>
              <a:rPr lang="fr-FR" i="1" dirty="0" smtClean="0">
                <a:latin typeface="Palatino Linotype" pitchFamily="18" charset="0"/>
              </a:rPr>
              <a:t> </a:t>
            </a:r>
            <a:r>
              <a:rPr lang="fr-FR" i="1" dirty="0" err="1" smtClean="0">
                <a:latin typeface="Palatino Linotype" pitchFamily="18" charset="0"/>
              </a:rPr>
              <a:t>multe</a:t>
            </a:r>
            <a:r>
              <a:rPr lang="fr-FR" i="1" dirty="0" smtClean="0">
                <a:latin typeface="Palatino Linotype" pitchFamily="18" charset="0"/>
              </a:rPr>
              <a:t> </a:t>
            </a:r>
            <a:r>
              <a:rPr lang="fr-FR" i="1" dirty="0" err="1" smtClean="0">
                <a:latin typeface="Palatino Linotype" pitchFamily="18" charset="0"/>
              </a:rPr>
              <a:t>eforturi</a:t>
            </a:r>
            <a:r>
              <a:rPr lang="fr-FR" i="1" dirty="0" smtClean="0">
                <a:latin typeface="Palatino Linotype" pitchFamily="18" charset="0"/>
              </a:rPr>
              <a:t> </a:t>
            </a:r>
            <a:r>
              <a:rPr lang="fr-FR" i="1" dirty="0" err="1" smtClean="0">
                <a:latin typeface="Palatino Linotype" pitchFamily="18" charset="0"/>
              </a:rPr>
              <a:t>în</a:t>
            </a:r>
            <a:r>
              <a:rPr lang="fr-FR" i="1" dirty="0" smtClean="0">
                <a:latin typeface="Palatino Linotype" pitchFamily="18" charset="0"/>
              </a:rPr>
              <a:t> </a:t>
            </a:r>
            <a:r>
              <a:rPr lang="fr-FR" i="1" dirty="0" err="1" smtClean="0">
                <a:latin typeface="Palatino Linotype" pitchFamily="18" charset="0"/>
              </a:rPr>
              <a:t>ultimii</a:t>
            </a:r>
            <a:r>
              <a:rPr lang="fr-FR" i="1" dirty="0" smtClean="0">
                <a:latin typeface="Palatino Linotype" pitchFamily="18" charset="0"/>
              </a:rPr>
              <a:t> </a:t>
            </a:r>
            <a:r>
              <a:rPr lang="fr-FR" i="1" dirty="0" err="1" smtClean="0">
                <a:latin typeface="Palatino Linotype" pitchFamily="18" charset="0"/>
              </a:rPr>
              <a:t>ani</a:t>
            </a:r>
            <a:r>
              <a:rPr lang="fr-FR" i="1" dirty="0" smtClean="0">
                <a:latin typeface="Palatino Linotype" pitchFamily="18" charset="0"/>
              </a:rPr>
              <a:t> </a:t>
            </a:r>
            <a:r>
              <a:rPr lang="fr-FR" i="1" dirty="0" err="1" smtClean="0">
                <a:latin typeface="Palatino Linotype" pitchFamily="18" charset="0"/>
              </a:rPr>
              <a:t>pentru</a:t>
            </a:r>
            <a:r>
              <a:rPr lang="fr-FR" i="1" dirty="0" smtClean="0">
                <a:latin typeface="Palatino Linotype" pitchFamily="18" charset="0"/>
              </a:rPr>
              <a:t> </a:t>
            </a:r>
            <a:r>
              <a:rPr lang="fr-FR" i="1" dirty="0" err="1" smtClean="0">
                <a:latin typeface="Palatino Linotype" pitchFamily="18" charset="0"/>
              </a:rPr>
              <a:t>combaterea</a:t>
            </a:r>
            <a:r>
              <a:rPr lang="fr-FR" i="1" dirty="0" smtClean="0">
                <a:latin typeface="Palatino Linotype" pitchFamily="18" charset="0"/>
              </a:rPr>
              <a:t> </a:t>
            </a:r>
            <a:r>
              <a:rPr lang="fr-FR" i="1" dirty="0" err="1" smtClean="0">
                <a:latin typeface="Palatino Linotype" pitchFamily="18" charset="0"/>
              </a:rPr>
              <a:t>corup</a:t>
            </a:r>
            <a:r>
              <a:rPr lang="ro-RO" i="1" dirty="0" err="1" smtClean="0">
                <a:latin typeface="Palatino Linotype" pitchFamily="18" charset="0"/>
              </a:rPr>
              <a:t>ţ</a:t>
            </a:r>
            <a:r>
              <a:rPr lang="fr-FR" i="1" dirty="0" err="1" smtClean="0">
                <a:latin typeface="Palatino Linotype" pitchFamily="18" charset="0"/>
              </a:rPr>
              <a:t>iei</a:t>
            </a:r>
            <a:r>
              <a:rPr lang="fr-FR" i="1" dirty="0" smtClean="0">
                <a:latin typeface="Palatino Linotype" pitchFamily="18" charset="0"/>
              </a:rPr>
              <a:t>, dar </a:t>
            </a:r>
            <a:r>
              <a:rPr lang="fr-FR" i="1" dirty="0" err="1" smtClean="0">
                <a:latin typeface="Palatino Linotype" pitchFamily="18" charset="0"/>
              </a:rPr>
              <a:t>acestea</a:t>
            </a:r>
            <a:r>
              <a:rPr lang="fr-FR" i="1" dirty="0" smtClean="0">
                <a:latin typeface="Palatino Linotype" pitchFamily="18" charset="0"/>
              </a:rPr>
              <a:t> nu </a:t>
            </a:r>
            <a:r>
              <a:rPr lang="fr-FR" i="1" dirty="0" err="1" smtClean="0">
                <a:latin typeface="Palatino Linotype" pitchFamily="18" charset="0"/>
              </a:rPr>
              <a:t>sunt</a:t>
            </a:r>
            <a:r>
              <a:rPr lang="fr-FR" i="1" dirty="0" smtClean="0">
                <a:latin typeface="Palatino Linotype" pitchFamily="18" charset="0"/>
              </a:rPr>
              <a:t> </a:t>
            </a:r>
            <a:r>
              <a:rPr lang="fr-FR" i="1" dirty="0" err="1" smtClean="0">
                <a:latin typeface="Palatino Linotype" pitchFamily="18" charset="0"/>
              </a:rPr>
              <a:t>nici</a:t>
            </a:r>
            <a:r>
              <a:rPr lang="fr-FR" i="1" dirty="0" smtClean="0">
                <a:latin typeface="Palatino Linotype" pitchFamily="18" charset="0"/>
              </a:rPr>
              <a:t> </a:t>
            </a:r>
            <a:r>
              <a:rPr lang="fr-FR" i="1" dirty="0" err="1" smtClean="0">
                <a:latin typeface="Palatino Linotype" pitchFamily="18" charset="0"/>
              </a:rPr>
              <a:t>pe</a:t>
            </a:r>
            <a:r>
              <a:rPr lang="fr-FR" i="1" dirty="0" smtClean="0">
                <a:latin typeface="Palatino Linotype" pitchFamily="18" charset="0"/>
              </a:rPr>
              <a:t> </a:t>
            </a:r>
            <a:r>
              <a:rPr lang="fr-FR" i="1" dirty="0" err="1" smtClean="0">
                <a:latin typeface="Palatino Linotype" pitchFamily="18" charset="0"/>
              </a:rPr>
              <a:t>departe</a:t>
            </a:r>
            <a:r>
              <a:rPr lang="fr-FR" i="1" dirty="0" smtClean="0">
                <a:latin typeface="Palatino Linotype" pitchFamily="18" charset="0"/>
              </a:rPr>
              <a:t> </a:t>
            </a:r>
            <a:r>
              <a:rPr lang="fr-FR" i="1" dirty="0" err="1" smtClean="0">
                <a:latin typeface="Palatino Linotype" pitchFamily="18" charset="0"/>
              </a:rPr>
              <a:t>suficiente</a:t>
            </a:r>
            <a:r>
              <a:rPr lang="fr-FR" i="1" dirty="0" smtClean="0">
                <a:latin typeface="Palatino Linotype" pitchFamily="18" charset="0"/>
              </a:rPr>
              <a:t>. </a:t>
            </a:r>
            <a:endParaRPr lang="ro-RO" i="1" dirty="0" smtClean="0">
              <a:latin typeface="Palatino Linotype" pitchFamily="18" charset="0"/>
            </a:endParaRPr>
          </a:p>
          <a:p>
            <a:pPr marL="109538" indent="0" algn="just">
              <a:lnSpc>
                <a:spcPts val="2400"/>
              </a:lnSpc>
              <a:buNone/>
            </a:pPr>
            <a:r>
              <a:rPr lang="fr-FR" dirty="0" smtClean="0">
                <a:latin typeface="Palatino Linotype" pitchFamily="18" charset="0"/>
              </a:rPr>
              <a:t>Cecilia </a:t>
            </a:r>
            <a:r>
              <a:rPr lang="fr-FR" dirty="0" err="1" smtClean="0">
                <a:latin typeface="Palatino Linotype" pitchFamily="18" charset="0"/>
              </a:rPr>
              <a:t>Malmström</a:t>
            </a:r>
            <a:r>
              <a:rPr lang="fr-FR" dirty="0" smtClean="0">
                <a:latin typeface="Palatino Linotype" pitchFamily="18" charset="0"/>
              </a:rPr>
              <a:t>, </a:t>
            </a:r>
            <a:r>
              <a:rPr lang="fr-FR" dirty="0" err="1" smtClean="0">
                <a:latin typeface="Palatino Linotype" pitchFamily="18" charset="0"/>
              </a:rPr>
              <a:t>comisarul</a:t>
            </a:r>
            <a:r>
              <a:rPr lang="fr-FR" dirty="0" smtClean="0">
                <a:latin typeface="Palatino Linotype" pitchFamily="18" charset="0"/>
              </a:rPr>
              <a:t> </a:t>
            </a:r>
            <a:r>
              <a:rPr lang="fr-FR" dirty="0" err="1" smtClean="0">
                <a:latin typeface="Palatino Linotype" pitchFamily="18" charset="0"/>
              </a:rPr>
              <a:t>european</a:t>
            </a:r>
            <a:r>
              <a:rPr lang="fr-FR" dirty="0" smtClean="0">
                <a:latin typeface="Palatino Linotype" pitchFamily="18" charset="0"/>
              </a:rPr>
              <a:t> </a:t>
            </a:r>
            <a:r>
              <a:rPr lang="fr-FR" dirty="0" err="1" smtClean="0">
                <a:latin typeface="Palatino Linotype" pitchFamily="18" charset="0"/>
              </a:rPr>
              <a:t>pentru</a:t>
            </a:r>
            <a:r>
              <a:rPr lang="fr-FR" dirty="0" smtClean="0">
                <a:latin typeface="Palatino Linotype" pitchFamily="18" charset="0"/>
              </a:rPr>
              <a:t> </a:t>
            </a:r>
            <a:r>
              <a:rPr lang="fr-FR" dirty="0" err="1" smtClean="0">
                <a:latin typeface="Palatino Linotype" pitchFamily="18" charset="0"/>
              </a:rPr>
              <a:t>afaceri</a:t>
            </a:r>
            <a:r>
              <a:rPr lang="fr-FR" dirty="0" smtClean="0">
                <a:latin typeface="Palatino Linotype" pitchFamily="18" charset="0"/>
              </a:rPr>
              <a:t> interne</a:t>
            </a:r>
            <a:r>
              <a:rPr lang="ro-RO" dirty="0" smtClean="0">
                <a:latin typeface="Palatino Linotype" pitchFamily="18" charset="0"/>
              </a:rPr>
              <a:t> (2014)</a:t>
            </a:r>
            <a:endParaRPr lang="en-GB" dirty="0" smtClean="0">
              <a:latin typeface="Palatino Linotype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189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CE ESTE COMISIA DE PREVENIRE A RISCURILOR DE CORUPTIE IN INVATAMANTUL PREUNIVERSITAR ?</a:t>
            </a:r>
            <a:endParaRPr lang="en-US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Prin </a:t>
            </a:r>
            <a:r>
              <a:rPr lang="ro-RO" b="1" dirty="0" smtClean="0">
                <a:latin typeface="Times New Roman" pitchFamily="18" charset="0"/>
                <a:cs typeface="Times New Roman" pitchFamily="18" charset="0"/>
              </a:rPr>
              <a:t>Protocolul de Co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operare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nr. 239/2013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semnat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între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Direc</a:t>
            </a:r>
            <a:r>
              <a:rPr lang="ro-RO" dirty="0" err="1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Strategii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Politici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Publice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err="1" smtClean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Comunicare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din MEN </a:t>
            </a:r>
            <a:r>
              <a:rPr lang="ro-RO" dirty="0" err="1" smtClean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Direc</a:t>
            </a:r>
            <a:r>
              <a:rPr lang="ro-RO" dirty="0" err="1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Na</a:t>
            </a:r>
            <a:r>
              <a:rPr lang="ro-RO" dirty="0" err="1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ională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Anticorup</a:t>
            </a:r>
            <a:r>
              <a:rPr lang="ro-RO" dirty="0" err="1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din MAI, s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au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stabilit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detaliile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elaborării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Metodologi</a:t>
            </a:r>
            <a:r>
              <a:rPr lang="ro-RO" i="1" dirty="0" smtClean="0"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privind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managementul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riscurilor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corup</a:t>
            </a:r>
            <a:r>
              <a:rPr lang="ro-RO" i="1" dirty="0" err="1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cadrul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Ministerului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Educa</a:t>
            </a:r>
            <a:r>
              <a:rPr lang="ro-RO" i="1" dirty="0" err="1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iei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Na</a:t>
            </a:r>
            <a:r>
              <a:rPr lang="ro-RO" i="1" dirty="0" err="1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ionale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i="1" dirty="0" err="1" smtClean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institu</a:t>
            </a:r>
            <a:r>
              <a:rPr lang="ro-RO" i="1" dirty="0" err="1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iilor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i="1" dirty="0" err="1" smtClean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unită</a:t>
            </a:r>
            <a:r>
              <a:rPr lang="ro-RO" i="1" dirty="0" err="1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ilor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subordonate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coordonate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căror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activitate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vizează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învă</a:t>
            </a:r>
            <a:r>
              <a:rPr lang="ro-RO" i="1" dirty="0" err="1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ământul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Times New Roman" pitchFamily="18" charset="0"/>
                <a:cs typeface="Times New Roman" pitchFamily="18" charset="0"/>
              </a:rPr>
              <a:t>preuniversitar</a:t>
            </a:r>
            <a:endParaRPr lang="ro-RO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Scopul </a:t>
            </a:r>
            <a:r>
              <a:rPr lang="ro-RO" i="1" dirty="0" smtClean="0">
                <a:latin typeface="Times New Roman" pitchFamily="18" charset="0"/>
                <a:cs typeface="Times New Roman" pitchFamily="18" charset="0"/>
              </a:rPr>
              <a:t>Metodologiei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 - Determinarea </a:t>
            </a:r>
            <a:r>
              <a:rPr lang="ro-RO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 implementarea măsurilor de prevenire/ control al riscurilor de </a:t>
            </a:r>
            <a:r>
              <a:rPr lang="ro-RO" dirty="0" err="1" smtClean="0">
                <a:latin typeface="Times New Roman" pitchFamily="18" charset="0"/>
                <a:cs typeface="Times New Roman" pitchFamily="18" charset="0"/>
              </a:rPr>
              <a:t>corupţie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o-RO" i="1" dirty="0" smtClean="0">
                <a:latin typeface="Times New Roman" pitchFamily="18" charset="0"/>
                <a:cs typeface="Times New Roman" pitchFamily="18" charset="0"/>
              </a:rPr>
              <a:t>Metodologia a fost aprobată prin </a:t>
            </a:r>
            <a:r>
              <a:rPr lang="ro-RO" b="1" i="1" dirty="0" smtClean="0">
                <a:latin typeface="Times New Roman" pitchFamily="18" charset="0"/>
                <a:cs typeface="Times New Roman" pitchFamily="18" charset="0"/>
              </a:rPr>
              <a:t>OMEN nr. 5113/2014</a:t>
            </a:r>
            <a:endParaRPr lang="en-GB" b="1" i="1" dirty="0" smtClean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o-RO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</a:pPr>
            <a:endParaRPr lang="ro-RO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o-RO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261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COMPONENTA COMISIEI DE PREVENIRE A RISCURILOR DE CORUPTIE DE LA C.T</a:t>
            </a:r>
            <a:r>
              <a:rPr lang="en-US" sz="3600" dirty="0"/>
              <a:t>.</a:t>
            </a:r>
            <a:r>
              <a:rPr lang="en-US" sz="3600" dirty="0" smtClean="0"/>
              <a:t> C. “ </a:t>
            </a:r>
            <a:r>
              <a:rPr lang="en-US" sz="3600" dirty="0" err="1" smtClean="0"/>
              <a:t>N.V.Karpen</a:t>
            </a:r>
            <a:r>
              <a:rPr lang="en-US" sz="3600" dirty="0" smtClean="0"/>
              <a:t>” </a:t>
            </a:r>
            <a:endParaRPr lang="en-US" sz="3600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nivelul</a:t>
            </a:r>
            <a:r>
              <a:rPr lang="en-US" dirty="0" smtClean="0"/>
              <a:t> </a:t>
            </a:r>
            <a:r>
              <a:rPr lang="en-US" dirty="0" err="1" smtClean="0"/>
              <a:t>fiecarei</a:t>
            </a:r>
            <a:r>
              <a:rPr lang="en-US" dirty="0" smtClean="0"/>
              <a:t> </a:t>
            </a:r>
            <a:r>
              <a:rPr lang="en-US" dirty="0" err="1" smtClean="0"/>
              <a:t>institutii</a:t>
            </a:r>
            <a:r>
              <a:rPr lang="en-US" dirty="0" smtClean="0"/>
              <a:t> de </a:t>
            </a:r>
            <a:r>
              <a:rPr lang="en-US" dirty="0" err="1" smtClean="0"/>
              <a:t>invatamant</a:t>
            </a:r>
            <a:r>
              <a:rPr lang="en-US" dirty="0" smtClean="0"/>
              <a:t> s-a </a:t>
            </a:r>
            <a:r>
              <a:rPr lang="en-US" dirty="0" err="1" smtClean="0"/>
              <a:t>constituit</a:t>
            </a:r>
            <a:r>
              <a:rPr lang="en-US" dirty="0" smtClean="0"/>
              <a:t> o </a:t>
            </a:r>
            <a:r>
              <a:rPr lang="en-US" dirty="0" err="1" smtClean="0"/>
              <a:t>comisie</a:t>
            </a:r>
            <a:r>
              <a:rPr lang="en-US" dirty="0" smtClean="0"/>
              <a:t> de </a:t>
            </a:r>
            <a:r>
              <a:rPr lang="en-US" dirty="0" err="1" smtClean="0"/>
              <a:t>informare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prevenire</a:t>
            </a:r>
            <a:r>
              <a:rPr lang="en-US" dirty="0" smtClean="0"/>
              <a:t> a </a:t>
            </a:r>
            <a:r>
              <a:rPr lang="en-US" dirty="0" err="1" smtClean="0"/>
              <a:t>riscurilor</a:t>
            </a:r>
            <a:r>
              <a:rPr lang="en-US" dirty="0" smtClean="0"/>
              <a:t> de </a:t>
            </a:r>
            <a:r>
              <a:rPr lang="en-US" dirty="0" err="1" smtClean="0"/>
              <a:t>coruptie</a:t>
            </a:r>
            <a:r>
              <a:rPr lang="en-US" dirty="0" smtClean="0"/>
              <a:t>. La </a:t>
            </a:r>
            <a:r>
              <a:rPr lang="en-US" dirty="0" err="1" smtClean="0"/>
              <a:t>Colegiul</a:t>
            </a:r>
            <a:r>
              <a:rPr lang="en-US" dirty="0" smtClean="0"/>
              <a:t> </a:t>
            </a:r>
            <a:r>
              <a:rPr lang="en-US" dirty="0" err="1" smtClean="0"/>
              <a:t>tehnic</a:t>
            </a:r>
            <a:r>
              <a:rPr lang="en-US" dirty="0" smtClean="0"/>
              <a:t> “ N.V. </a:t>
            </a:r>
            <a:r>
              <a:rPr lang="en-US" dirty="0" err="1" smtClean="0"/>
              <a:t>Karpen</a:t>
            </a:r>
            <a:r>
              <a:rPr lang="en-US" dirty="0" smtClean="0"/>
              <a:t>” </a:t>
            </a:r>
            <a:r>
              <a:rPr lang="en-US" dirty="0" err="1" smtClean="0"/>
              <a:t>aceasta</a:t>
            </a:r>
            <a:r>
              <a:rPr lang="en-US" dirty="0" smtClean="0"/>
              <a:t> </a:t>
            </a:r>
            <a:r>
              <a:rPr lang="en-US" dirty="0" err="1" smtClean="0"/>
              <a:t>comisie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alcatuita</a:t>
            </a:r>
            <a:r>
              <a:rPr lang="en-US" dirty="0" smtClean="0"/>
              <a:t> din </a:t>
            </a:r>
            <a:r>
              <a:rPr lang="en-US" dirty="0" err="1" smtClean="0"/>
              <a:t>urmatorii</a:t>
            </a:r>
            <a:r>
              <a:rPr lang="en-US" dirty="0" smtClean="0"/>
              <a:t> :</a:t>
            </a:r>
          </a:p>
          <a:p>
            <a:r>
              <a:rPr lang="ro-RO" dirty="0" smtClean="0"/>
              <a:t>Șova Simona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coordonatorul</a:t>
            </a:r>
            <a:r>
              <a:rPr lang="en-US" dirty="0" smtClean="0"/>
              <a:t> </a:t>
            </a:r>
            <a:r>
              <a:rPr lang="en-US" dirty="0" err="1" smtClean="0"/>
              <a:t>comisiei</a:t>
            </a:r>
            <a:endParaRPr lang="en-US" dirty="0" smtClean="0"/>
          </a:p>
          <a:p>
            <a:r>
              <a:rPr lang="ro-RO" dirty="0" smtClean="0"/>
              <a:t>Ciorcilă Elena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consilier</a:t>
            </a:r>
            <a:r>
              <a:rPr lang="en-US" dirty="0" smtClean="0"/>
              <a:t> de </a:t>
            </a:r>
            <a:r>
              <a:rPr lang="en-US" dirty="0" err="1" smtClean="0"/>
              <a:t>integritate</a:t>
            </a:r>
            <a:endParaRPr lang="en-US" dirty="0" smtClean="0"/>
          </a:p>
          <a:p>
            <a:r>
              <a:rPr lang="en-US" dirty="0" err="1" smtClean="0"/>
              <a:t>Cosescu</a:t>
            </a:r>
            <a:r>
              <a:rPr lang="en-US" dirty="0" smtClean="0"/>
              <a:t> Adina , </a:t>
            </a:r>
            <a:r>
              <a:rPr lang="ro-RO" dirty="0" smtClean="0"/>
              <a:t>Dolgoș Ana-Maria</a:t>
            </a:r>
            <a:r>
              <a:rPr lang="en-US" dirty="0" smtClean="0"/>
              <a:t>, </a:t>
            </a:r>
            <a:r>
              <a:rPr lang="ro-RO" dirty="0" smtClean="0"/>
              <a:t>Trișcaș Ioana</a:t>
            </a:r>
            <a:r>
              <a:rPr lang="en-US" dirty="0" smtClean="0"/>
              <a:t>,</a:t>
            </a:r>
            <a:r>
              <a:rPr lang="ro-RO" dirty="0" smtClean="0"/>
              <a:t> Moraru Mihaela</a:t>
            </a:r>
            <a:r>
              <a:rPr lang="en-US" dirty="0" smtClean="0"/>
              <a:t>, </a:t>
            </a:r>
            <a:r>
              <a:rPr lang="ro-RO" dirty="0" smtClean="0"/>
              <a:t>Balan Oana, </a:t>
            </a:r>
            <a:r>
              <a:rPr lang="en-US" dirty="0" err="1" smtClean="0"/>
              <a:t>Filimon</a:t>
            </a:r>
            <a:r>
              <a:rPr lang="en-US" dirty="0" smtClean="0"/>
              <a:t> </a:t>
            </a:r>
            <a:r>
              <a:rPr lang="en-US" dirty="0" smtClean="0"/>
              <a:t>Alina, </a:t>
            </a:r>
            <a:r>
              <a:rPr lang="en-US" dirty="0" err="1" smtClean="0"/>
              <a:t>Ichim</a:t>
            </a:r>
            <a:r>
              <a:rPr lang="en-US" dirty="0" smtClean="0"/>
              <a:t> Natalia, </a:t>
            </a:r>
            <a:r>
              <a:rPr lang="en-US" dirty="0" err="1" smtClean="0"/>
              <a:t>Sfarlea</a:t>
            </a:r>
            <a:r>
              <a:rPr lang="en-US" dirty="0" smtClean="0"/>
              <a:t> </a:t>
            </a:r>
            <a:r>
              <a:rPr lang="en-US" dirty="0" err="1" smtClean="0"/>
              <a:t>Ioan</a:t>
            </a:r>
            <a:r>
              <a:rPr lang="en-US" dirty="0" smtClean="0"/>
              <a:t>, </a:t>
            </a:r>
            <a:r>
              <a:rPr lang="en-US" dirty="0" err="1" smtClean="0"/>
              <a:t>Mortun</a:t>
            </a:r>
            <a:r>
              <a:rPr lang="en-US" dirty="0" smtClean="0"/>
              <a:t> </a:t>
            </a:r>
            <a:r>
              <a:rPr lang="en-US" dirty="0" err="1" smtClean="0"/>
              <a:t>Loredana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membrii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Marcoci</a:t>
            </a:r>
            <a:r>
              <a:rPr lang="en-US" dirty="0" smtClean="0"/>
              <a:t> </a:t>
            </a:r>
            <a:r>
              <a:rPr lang="en-US" dirty="0" err="1" smtClean="0"/>
              <a:t>Andreea</a:t>
            </a:r>
            <a:r>
              <a:rPr lang="en-US" dirty="0" smtClean="0"/>
              <a:t> ( </a:t>
            </a:r>
            <a:r>
              <a:rPr lang="en-US" dirty="0" err="1" smtClean="0"/>
              <a:t>secretar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Avertizor</a:t>
            </a:r>
            <a:r>
              <a:rPr lang="en-US" dirty="0" smtClean="0"/>
              <a:t> – </a:t>
            </a:r>
            <a:r>
              <a:rPr lang="en-US" dirty="0" err="1" smtClean="0"/>
              <a:t>membru</a:t>
            </a:r>
            <a:r>
              <a:rPr lang="en-US" dirty="0" smtClean="0"/>
              <a:t> </a:t>
            </a:r>
            <a:r>
              <a:rPr lang="en-US" dirty="0" err="1" smtClean="0"/>
              <a:t>desemnat</a:t>
            </a:r>
            <a:r>
              <a:rPr lang="en-US" dirty="0" smtClean="0"/>
              <a:t> de </a:t>
            </a:r>
            <a:r>
              <a:rPr lang="en-US" dirty="0" err="1" smtClean="0"/>
              <a:t>coordonatorul</a:t>
            </a:r>
            <a:r>
              <a:rPr lang="en-US" dirty="0" smtClean="0"/>
              <a:t> </a:t>
            </a:r>
            <a:r>
              <a:rPr lang="en-US" dirty="0" err="1" smtClean="0"/>
              <a:t>comisiei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>
                <a:latin typeface="Calibri" panose="020F0502020204030204" pitchFamily="34" charset="0"/>
                <a:cs typeface="Times New Roman" pitchFamily="18" charset="0"/>
              </a:rPr>
              <a:t>Acesta</a:t>
            </a:r>
            <a:r>
              <a:rPr lang="ro-RO" dirty="0" smtClean="0">
                <a:latin typeface="Calibri" panose="020F0502020204030204" pitchFamily="34" charset="0"/>
                <a:cs typeface="Times New Roman" pitchFamily="18" charset="0"/>
              </a:rPr>
              <a:t> este protejat prin </a:t>
            </a:r>
            <a:r>
              <a:rPr lang="en-GB" b="1" i="1" dirty="0" err="1" smtClean="0">
                <a:latin typeface="Calibri" panose="020F0502020204030204" pitchFamily="34" charset="0"/>
                <a:cs typeface="Times New Roman" pitchFamily="18" charset="0"/>
              </a:rPr>
              <a:t>Legea</a:t>
            </a:r>
            <a:r>
              <a:rPr lang="en-GB" b="1" i="1" dirty="0" smtClean="0">
                <a:latin typeface="Calibri" panose="020F0502020204030204" pitchFamily="34" charset="0"/>
                <a:cs typeface="Times New Roman" pitchFamily="18" charset="0"/>
              </a:rPr>
              <a:t> nr. 571 din 2004</a:t>
            </a:r>
            <a:r>
              <a:rPr lang="ro-RO" b="1" i="1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Calibri" panose="020F0502020204030204" pitchFamily="34" charset="0"/>
                <a:cs typeface="Times New Roman" pitchFamily="18" charset="0"/>
              </a:rPr>
              <a:t>privind</a:t>
            </a:r>
            <a:r>
              <a:rPr lang="en-GB" i="1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Calibri" panose="020F0502020204030204" pitchFamily="34" charset="0"/>
                <a:cs typeface="Times New Roman" pitchFamily="18" charset="0"/>
              </a:rPr>
              <a:t>protectia</a:t>
            </a:r>
            <a:r>
              <a:rPr lang="en-GB" i="1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Calibri" panose="020F0502020204030204" pitchFamily="34" charset="0"/>
                <a:cs typeface="Times New Roman" pitchFamily="18" charset="0"/>
              </a:rPr>
              <a:t>personalului</a:t>
            </a:r>
            <a:r>
              <a:rPr lang="en-GB" i="1" dirty="0" smtClean="0">
                <a:latin typeface="Calibri" panose="020F0502020204030204" pitchFamily="34" charset="0"/>
                <a:cs typeface="Times New Roman" pitchFamily="18" charset="0"/>
              </a:rPr>
              <a:t> din </a:t>
            </a:r>
            <a:r>
              <a:rPr lang="en-GB" i="1" dirty="0" err="1" smtClean="0">
                <a:latin typeface="Calibri" panose="020F0502020204030204" pitchFamily="34" charset="0"/>
                <a:cs typeface="Times New Roman" pitchFamily="18" charset="0"/>
              </a:rPr>
              <a:t>autorit</a:t>
            </a:r>
            <a:r>
              <a:rPr lang="ro-RO" i="1" dirty="0" err="1" smtClean="0">
                <a:latin typeface="Calibri" panose="020F0502020204030204" pitchFamily="34" charset="0"/>
                <a:cs typeface="Times New Roman" pitchFamily="18" charset="0"/>
              </a:rPr>
              <a:t>ăţ</a:t>
            </a:r>
            <a:r>
              <a:rPr lang="en-GB" i="1" dirty="0" err="1" smtClean="0">
                <a:latin typeface="Calibri" panose="020F0502020204030204" pitchFamily="34" charset="0"/>
                <a:cs typeface="Times New Roman" pitchFamily="18" charset="0"/>
              </a:rPr>
              <a:t>ile</a:t>
            </a:r>
            <a:r>
              <a:rPr lang="en-GB" i="1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Calibri" panose="020F0502020204030204" pitchFamily="34" charset="0"/>
                <a:cs typeface="Times New Roman" pitchFamily="18" charset="0"/>
              </a:rPr>
              <a:t>publice</a:t>
            </a:r>
            <a:r>
              <a:rPr lang="en-GB" i="1" dirty="0" smtClean="0"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en-GB" i="1" dirty="0" err="1" smtClean="0">
                <a:latin typeface="Calibri" panose="020F0502020204030204" pitchFamily="34" charset="0"/>
                <a:cs typeface="Times New Roman" pitchFamily="18" charset="0"/>
              </a:rPr>
              <a:t>institu</a:t>
            </a:r>
            <a:r>
              <a:rPr lang="ro-RO" i="1" dirty="0" err="1" smtClean="0">
                <a:latin typeface="Calibri" panose="020F0502020204030204" pitchFamily="34" charset="0"/>
                <a:cs typeface="Times New Roman" pitchFamily="18" charset="0"/>
              </a:rPr>
              <a:t>ţ</a:t>
            </a:r>
            <a:r>
              <a:rPr lang="en-GB" i="1" dirty="0" err="1" smtClean="0">
                <a:latin typeface="Calibri" panose="020F0502020204030204" pitchFamily="34" charset="0"/>
                <a:cs typeface="Times New Roman" pitchFamily="18" charset="0"/>
              </a:rPr>
              <a:t>iile</a:t>
            </a:r>
            <a:r>
              <a:rPr lang="en-GB" i="1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Calibri" panose="020F0502020204030204" pitchFamily="34" charset="0"/>
                <a:cs typeface="Times New Roman" pitchFamily="18" charset="0"/>
              </a:rPr>
              <a:t>publice</a:t>
            </a:r>
            <a:r>
              <a:rPr lang="en-GB" i="1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ro-RO" i="1" dirty="0" err="1" smtClean="0">
                <a:latin typeface="Calibri" panose="020F0502020204030204" pitchFamily="34" charset="0"/>
                <a:cs typeface="Times New Roman" pitchFamily="18" charset="0"/>
              </a:rPr>
              <a:t>ş</a:t>
            </a:r>
            <a:r>
              <a:rPr lang="en-GB" i="1" dirty="0" err="1" smtClean="0">
                <a:latin typeface="Calibri" panose="020F0502020204030204" pitchFamily="34" charset="0"/>
                <a:cs typeface="Times New Roman" pitchFamily="18" charset="0"/>
              </a:rPr>
              <a:t>i</a:t>
            </a:r>
            <a:r>
              <a:rPr lang="en-GB" i="1" dirty="0" smtClean="0">
                <a:latin typeface="Calibri" panose="020F0502020204030204" pitchFamily="34" charset="0"/>
                <a:cs typeface="Times New Roman" pitchFamily="18" charset="0"/>
              </a:rPr>
              <a:t> din </a:t>
            </a:r>
            <a:r>
              <a:rPr lang="en-GB" i="1" dirty="0" err="1" smtClean="0">
                <a:latin typeface="Calibri" panose="020F0502020204030204" pitchFamily="34" charset="0"/>
                <a:cs typeface="Times New Roman" pitchFamily="18" charset="0"/>
              </a:rPr>
              <a:t>alte</a:t>
            </a:r>
            <a:r>
              <a:rPr lang="en-GB" i="1" dirty="0" smtClean="0">
                <a:latin typeface="Calibri" panose="020F0502020204030204" pitchFamily="34" charset="0"/>
                <a:cs typeface="Times New Roman" pitchFamily="18" charset="0"/>
              </a:rPr>
              <a:t> unit</a:t>
            </a:r>
            <a:r>
              <a:rPr lang="ro-RO" i="1" dirty="0" err="1" smtClean="0">
                <a:latin typeface="Calibri" panose="020F0502020204030204" pitchFamily="34" charset="0"/>
                <a:cs typeface="Times New Roman" pitchFamily="18" charset="0"/>
              </a:rPr>
              <a:t>ăţi</a:t>
            </a:r>
            <a:r>
              <a:rPr lang="en-GB" i="1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Calibri" panose="020F0502020204030204" pitchFamily="34" charset="0"/>
                <a:cs typeface="Times New Roman" pitchFamily="18" charset="0"/>
              </a:rPr>
              <a:t>si</a:t>
            </a:r>
            <a:r>
              <a:rPr lang="en-GB" i="1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i="1" dirty="0" err="1" smtClean="0">
                <a:latin typeface="Calibri" panose="020F0502020204030204" pitchFamily="34" charset="0"/>
                <a:cs typeface="Times New Roman" pitchFamily="18" charset="0"/>
              </a:rPr>
              <a:t>semnaleaz</a:t>
            </a:r>
            <a:r>
              <a:rPr lang="ro-RO" i="1" dirty="0" smtClean="0">
                <a:latin typeface="Calibri" panose="020F0502020204030204" pitchFamily="34" charset="0"/>
                <a:cs typeface="Times New Roman" pitchFamily="18" charset="0"/>
              </a:rPr>
              <a:t>ă</a:t>
            </a:r>
            <a:r>
              <a:rPr lang="en-GB" i="1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ro-RO" i="1" dirty="0" smtClean="0">
                <a:latin typeface="Calibri" panose="020F0502020204030204" pitchFamily="34" charset="0"/>
                <a:cs typeface="Times New Roman" pitchFamily="18" charset="0"/>
              </a:rPr>
              <a:t>î</a:t>
            </a:r>
            <a:r>
              <a:rPr lang="en-GB" i="1" dirty="0" err="1" smtClean="0">
                <a:latin typeface="Calibri" panose="020F0502020204030204" pitchFamily="34" charset="0"/>
                <a:cs typeface="Times New Roman" pitchFamily="18" charset="0"/>
              </a:rPr>
              <a:t>nc</a:t>
            </a:r>
            <a:r>
              <a:rPr lang="ro-RO" i="1" dirty="0" smtClean="0">
                <a:latin typeface="Calibri" panose="020F0502020204030204" pitchFamily="34" charset="0"/>
                <a:cs typeface="Times New Roman" pitchFamily="18" charset="0"/>
              </a:rPr>
              <a:t>ă</a:t>
            </a:r>
            <a:r>
              <a:rPr lang="en-GB" i="1" dirty="0" err="1" smtClean="0">
                <a:latin typeface="Calibri" panose="020F0502020204030204" pitchFamily="34" charset="0"/>
                <a:cs typeface="Times New Roman" pitchFamily="18" charset="0"/>
              </a:rPr>
              <a:t>lc</a:t>
            </a:r>
            <a:r>
              <a:rPr lang="ro-RO" i="1" dirty="0" smtClean="0">
                <a:latin typeface="Calibri" panose="020F0502020204030204" pitchFamily="34" charset="0"/>
                <a:cs typeface="Times New Roman" pitchFamily="18" charset="0"/>
              </a:rPr>
              <a:t>ă</a:t>
            </a:r>
            <a:r>
              <a:rPr lang="en-GB" i="1" dirty="0" err="1" smtClean="0">
                <a:latin typeface="Calibri" panose="020F0502020204030204" pitchFamily="34" charset="0"/>
                <a:cs typeface="Times New Roman" pitchFamily="18" charset="0"/>
              </a:rPr>
              <a:t>ri</a:t>
            </a:r>
            <a:r>
              <a:rPr lang="en-GB" i="1" dirty="0" smtClean="0">
                <a:latin typeface="Calibri" panose="020F0502020204030204" pitchFamily="34" charset="0"/>
                <a:cs typeface="Times New Roman" pitchFamily="18" charset="0"/>
              </a:rPr>
              <a:t> ale </a:t>
            </a:r>
            <a:r>
              <a:rPr lang="en-GB" i="1" dirty="0" err="1" smtClean="0">
                <a:latin typeface="Calibri" panose="020F0502020204030204" pitchFamily="34" charset="0"/>
                <a:cs typeface="Times New Roman" pitchFamily="18" charset="0"/>
              </a:rPr>
              <a:t>legii</a:t>
            </a:r>
            <a:r>
              <a:rPr lang="ro-RO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cs typeface="Times New Roman" pitchFamily="18" charset="0"/>
              </a:rPr>
              <a:t>(</a:t>
            </a:r>
            <a:r>
              <a:rPr lang="en-GB" dirty="0" err="1" smtClean="0">
                <a:latin typeface="Calibri" panose="020F0502020204030204" pitchFamily="34" charset="0"/>
                <a:cs typeface="Times New Roman" pitchFamily="18" charset="0"/>
              </a:rPr>
              <a:t>publicat</a:t>
            </a:r>
            <a:r>
              <a:rPr lang="ro-RO" dirty="0" smtClean="0">
                <a:latin typeface="Calibri" panose="020F0502020204030204" pitchFamily="34" charset="0"/>
                <a:cs typeface="Times New Roman" pitchFamily="18" charset="0"/>
              </a:rPr>
              <a:t>ă</a:t>
            </a:r>
            <a:r>
              <a:rPr lang="en-GB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ro-RO" dirty="0" smtClean="0">
                <a:latin typeface="Calibri" panose="020F0502020204030204" pitchFamily="34" charset="0"/>
                <a:cs typeface="Times New Roman" pitchFamily="18" charset="0"/>
              </a:rPr>
              <a:t>î</a:t>
            </a:r>
            <a:r>
              <a:rPr lang="en-GB" dirty="0" smtClean="0">
                <a:latin typeface="Calibri" panose="020F0502020204030204" pitchFamily="34" charset="0"/>
                <a:cs typeface="Times New Roman" pitchFamily="18" charset="0"/>
              </a:rPr>
              <a:t>n </a:t>
            </a:r>
            <a:r>
              <a:rPr lang="en-GB" dirty="0" err="1" smtClean="0">
                <a:latin typeface="Calibri" panose="020F0502020204030204" pitchFamily="34" charset="0"/>
                <a:cs typeface="Times New Roman" pitchFamily="18" charset="0"/>
              </a:rPr>
              <a:t>Monitorul</a:t>
            </a:r>
            <a:r>
              <a:rPr lang="en-GB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cs typeface="Times New Roman" pitchFamily="18" charset="0"/>
              </a:rPr>
              <a:t>Oficial</a:t>
            </a:r>
            <a:r>
              <a:rPr lang="en-GB" dirty="0" smtClean="0">
                <a:latin typeface="Calibri" panose="020F0502020204030204" pitchFamily="34" charset="0"/>
                <a:cs typeface="Times New Roman" pitchFamily="18" charset="0"/>
              </a:rPr>
              <a:t> nr. 1214 din 17 </a:t>
            </a:r>
            <a:r>
              <a:rPr lang="en-GB" dirty="0" err="1" smtClean="0">
                <a:latin typeface="Calibri" panose="020F0502020204030204" pitchFamily="34" charset="0"/>
                <a:cs typeface="Times New Roman" pitchFamily="18" charset="0"/>
              </a:rPr>
              <a:t>decembrie</a:t>
            </a:r>
            <a:r>
              <a:rPr lang="en-GB" dirty="0" smtClean="0">
                <a:latin typeface="Calibri" panose="020F0502020204030204" pitchFamily="34" charset="0"/>
                <a:cs typeface="Times New Roman" pitchFamily="18" charset="0"/>
              </a:rPr>
              <a:t> 2004)</a:t>
            </a:r>
            <a:r>
              <a:rPr lang="ro-RO" dirty="0" smtClean="0">
                <a:latin typeface="Calibri" panose="020F0502020204030204" pitchFamily="34" charset="0"/>
                <a:cs typeface="Times New Roman" pitchFamily="18" charset="0"/>
              </a:rPr>
              <a:t>.</a:t>
            </a:r>
            <a:endParaRPr lang="en-GB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3069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69710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CE ESTE AVERTIZAREA?</a:t>
            </a:r>
            <a:endParaRPr lang="en-US" sz="3600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Avertizarea în interes public reprezintă sesizarea făcută cu bună-</a:t>
            </a:r>
            <a:r>
              <a:rPr lang="ro-RO" sz="3200" dirty="0" err="1" smtClean="0">
                <a:latin typeface="Times New Roman" pitchFamily="18" charset="0"/>
                <a:cs typeface="Times New Roman" pitchFamily="18" charset="0"/>
              </a:rPr>
              <a:t>credinţă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 cu privire la orice fapta care presupune o încălcare a legii, a deontologiei profesionale sau a principiilor bunei administrări, </a:t>
            </a:r>
            <a:r>
              <a:rPr lang="ro-RO" sz="3200" dirty="0" err="1" smtClean="0">
                <a:latin typeface="Times New Roman" pitchFamily="18" charset="0"/>
                <a:cs typeface="Times New Roman" pitchFamily="18" charset="0"/>
              </a:rPr>
              <a:t>eficienţei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o-RO" sz="3200" dirty="0" err="1" smtClean="0">
                <a:latin typeface="Times New Roman" pitchFamily="18" charset="0"/>
                <a:cs typeface="Times New Roman" pitchFamily="18" charset="0"/>
              </a:rPr>
              <a:t>eficacităţii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o-RO" sz="3200" dirty="0" err="1" smtClean="0">
                <a:latin typeface="Times New Roman" pitchFamily="18" charset="0"/>
                <a:cs typeface="Times New Roman" pitchFamily="18" charset="0"/>
              </a:rPr>
              <a:t>economicităţii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32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3200" dirty="0" err="1" smtClean="0">
                <a:latin typeface="Times New Roman" pitchFamily="18" charset="0"/>
                <a:cs typeface="Times New Roman" pitchFamily="18" charset="0"/>
              </a:rPr>
              <a:t>transparenţei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, de către o persoană încadrată într-o </a:t>
            </a:r>
            <a:r>
              <a:rPr lang="ro-RO" sz="3200" dirty="0" err="1" smtClean="0">
                <a:latin typeface="Times New Roman" pitchFamily="18" charset="0"/>
                <a:cs typeface="Times New Roman" pitchFamily="18" charset="0"/>
              </a:rPr>
              <a:t>instituţie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 publică sau care </a:t>
            </a:r>
            <a:r>
              <a:rPr lang="ro-RO" sz="3200" dirty="0" err="1" smtClean="0">
                <a:latin typeface="Times New Roman" pitchFamily="18" charset="0"/>
                <a:cs typeface="Times New Roman" pitchFamily="18" charset="0"/>
              </a:rPr>
              <a:t>funcţionează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 din fonduri publice ori administrează bunuri sau resurse publice.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4969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8200" y="72564"/>
            <a:ext cx="10515600" cy="5099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Care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activitatile</a:t>
            </a:r>
            <a:r>
              <a:rPr lang="en-US" dirty="0" smtClean="0"/>
              <a:t> </a:t>
            </a:r>
            <a:r>
              <a:rPr lang="en-US" dirty="0" err="1" smtClean="0"/>
              <a:t>vulnerabile</a:t>
            </a:r>
            <a:r>
              <a:rPr lang="en-US" dirty="0" smtClean="0"/>
              <a:t> la </a:t>
            </a:r>
            <a:r>
              <a:rPr lang="en-US" dirty="0" err="1" smtClean="0"/>
              <a:t>coruptie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806355" y="723333"/>
            <a:ext cx="10515600" cy="5436806"/>
          </a:xfrm>
        </p:spPr>
        <p:txBody>
          <a:bodyPr>
            <a:no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</a:rPr>
              <a:t>Conform </a:t>
            </a:r>
            <a:r>
              <a:rPr lang="ro-RO" sz="1600" b="1" dirty="0" smtClean="0">
                <a:latin typeface="Calibri" panose="020F0502020204030204" pitchFamily="34" charset="0"/>
              </a:rPr>
              <a:t>Art.16</a:t>
            </a:r>
            <a:r>
              <a:rPr lang="en-US" sz="1600" b="1" dirty="0" smtClean="0">
                <a:latin typeface="Calibri" panose="020F0502020204030204" pitchFamily="34" charset="0"/>
              </a:rPr>
              <a:t> din </a:t>
            </a:r>
            <a:r>
              <a:rPr lang="ro-RO" sz="1600" b="1" i="1" dirty="0" smtClean="0">
                <a:latin typeface="Calibri" panose="020F0502020204030204" pitchFamily="34" charset="0"/>
                <a:cs typeface="Times New Roman" pitchFamily="18" charset="0"/>
              </a:rPr>
              <a:t>OMEN nr. 5113/2014</a:t>
            </a:r>
            <a:r>
              <a:rPr lang="ro-RO" sz="1600" b="1" dirty="0" smtClean="0">
                <a:latin typeface="Calibri" panose="020F0502020204030204" pitchFamily="34" charset="0"/>
              </a:rPr>
              <a:t> </a:t>
            </a:r>
            <a:r>
              <a:rPr lang="ro-RO" sz="1600" dirty="0" smtClean="0">
                <a:latin typeface="Calibri" panose="020F0502020204030204" pitchFamily="34" charset="0"/>
              </a:rPr>
              <a:t> </a:t>
            </a:r>
            <a:r>
              <a:rPr lang="ro-RO" sz="1600" dirty="0">
                <a:latin typeface="Calibri" panose="020F0502020204030204" pitchFamily="34" charset="0"/>
              </a:rPr>
              <a:t>sunt considerate vulnerabile la corupție toate activitățile care prezintă slăbiciuni în sistemul de control intern/managerial, de natură a fi exploatate de către angajații structurii sau de către terți, pentru comiterea unor fapte de </a:t>
            </a:r>
            <a:r>
              <a:rPr lang="ro-RO" sz="1600" dirty="0" smtClean="0">
                <a:latin typeface="Calibri" panose="020F0502020204030204" pitchFamily="34" charset="0"/>
              </a:rPr>
              <a:t>corupție</a:t>
            </a:r>
            <a:r>
              <a:rPr lang="en-US" sz="1600" dirty="0" smtClean="0">
                <a:latin typeface="Calibri" panose="020F0502020204030204" pitchFamily="34" charset="0"/>
              </a:rPr>
              <a:t> :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contacte frecvente cu exteriorul instituției, cu diversele categorii de beneficiari ai serviciilor publice; 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gestionarea fondurilor externe ale programelor/proiectelor, a fondurilor comitetului de  părinți; 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gestionarea informației – deținerea și utilizarea informației, accesul la informații  confidențiale, gestionarea informațiilor clasificate;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gestionarea mijloacelor financiar-contabile;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achiziția/gestionarea de bunuri, servicii și lucrări;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gestionarea și funcționarea bunurilor aflate în administrare și a bazei materiale a unității </a:t>
            </a:r>
            <a:r>
              <a:rPr lang="ro-RO" sz="1600" dirty="0" smtClean="0">
                <a:latin typeface="Calibri" panose="020F0502020204030204" pitchFamily="34" charset="0"/>
              </a:rPr>
              <a:t>de </a:t>
            </a:r>
            <a:r>
              <a:rPr lang="ro-RO" sz="1600" dirty="0">
                <a:latin typeface="Calibri" panose="020F0502020204030204" pitchFamily="34" charset="0"/>
              </a:rPr>
              <a:t>învățământ;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acordarea unor aprobări ori autorizații;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gestionarea actelor de studii și a documentelor de evidență școlară;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îndeplinirea funcțiilor de control, monitorizare, evaluare și consiliere;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competența decizională exclusivă;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recrutarea și selecția  personalului;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constatarea de conformitate sau încălcare a legii, aplicare de sancțiuni;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constituirea claselor/transferul elevilor;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gestionarea situațiilor școlare;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încheierea situației școlare semestriale/anuale a elevilor;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acordarea premiilor, a recompenselor și a distincțiilor elevilor;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respectarea eticii profesionale;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ro-RO" sz="1600" dirty="0">
                <a:latin typeface="Calibri" panose="020F0502020204030204" pitchFamily="34" charset="0"/>
              </a:rPr>
              <a:t>sancționarea atitudinilor neadecvate funcției de cadru didactic, didactic auxiliar sau personal </a:t>
            </a:r>
            <a:r>
              <a:rPr lang="ro-RO" sz="1600" dirty="0" smtClean="0">
                <a:latin typeface="Calibri" panose="020F0502020204030204" pitchFamily="34" charset="0"/>
              </a:rPr>
              <a:t>administrative</a:t>
            </a:r>
            <a:r>
              <a:rPr lang="en-US" sz="1600" dirty="0" smtClean="0">
                <a:latin typeface="Calibri" panose="020F0502020204030204" pitchFamily="34" charset="0"/>
              </a:rPr>
              <a:t>.</a:t>
            </a:r>
            <a:endParaRPr lang="en-US" sz="1600" dirty="0">
              <a:latin typeface="Calibri" panose="020F0502020204030204" pitchFamily="34" charset="0"/>
            </a:endParaRPr>
          </a:p>
          <a:p>
            <a:endParaRPr lang="en-US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17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838200" y="586854"/>
            <a:ext cx="10515600" cy="5590109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err="1" smtClean="0"/>
              <a:t>Rolul</a:t>
            </a:r>
            <a:r>
              <a:rPr lang="en-US" sz="3600" dirty="0" smtClean="0"/>
              <a:t> primordial al </a:t>
            </a:r>
            <a:r>
              <a:rPr lang="en-US" sz="3600" dirty="0" err="1" smtClean="0"/>
              <a:t>Comisiei</a:t>
            </a:r>
            <a:r>
              <a:rPr lang="en-US" sz="3600" dirty="0" smtClean="0"/>
              <a:t> </a:t>
            </a:r>
            <a:r>
              <a:rPr lang="en-US" sz="3600" dirty="0" err="1" smtClean="0"/>
              <a:t>este</a:t>
            </a:r>
            <a:r>
              <a:rPr lang="en-US" sz="3600" dirty="0" smtClean="0"/>
              <a:t> de </a:t>
            </a:r>
            <a:r>
              <a:rPr lang="en-US" sz="3600" dirty="0" err="1" smtClean="0"/>
              <a:t>aplicare</a:t>
            </a:r>
            <a:r>
              <a:rPr lang="en-US" sz="3600" dirty="0" smtClean="0"/>
              <a:t> a </a:t>
            </a:r>
            <a:r>
              <a:rPr lang="en-US" sz="3600" dirty="0" err="1" smtClean="0"/>
              <a:t>unor</a:t>
            </a:r>
            <a:r>
              <a:rPr lang="en-US" sz="3600" dirty="0" smtClean="0"/>
              <a:t> </a:t>
            </a:r>
            <a:r>
              <a:rPr lang="en-US" sz="3600" dirty="0" err="1" smtClean="0"/>
              <a:t>masuri</a:t>
            </a:r>
            <a:r>
              <a:rPr lang="en-US" sz="3600" dirty="0" smtClean="0"/>
              <a:t> de control </a:t>
            </a:r>
            <a:r>
              <a:rPr lang="en-US" sz="3600" dirty="0" err="1" smtClean="0"/>
              <a:t>si</a:t>
            </a:r>
            <a:r>
              <a:rPr lang="en-US" sz="3600" dirty="0" smtClean="0"/>
              <a:t>/</a:t>
            </a:r>
            <a:r>
              <a:rPr lang="en-US" sz="3600" dirty="0" err="1" smtClean="0"/>
              <a:t>sau</a:t>
            </a:r>
            <a:r>
              <a:rPr lang="en-US" sz="3600" dirty="0" smtClean="0"/>
              <a:t> </a:t>
            </a:r>
            <a:r>
              <a:rPr lang="en-US" sz="3600" dirty="0" err="1" smtClean="0"/>
              <a:t>prevenire</a:t>
            </a:r>
            <a:r>
              <a:rPr lang="en-US" sz="3600" dirty="0" smtClean="0"/>
              <a:t>, </a:t>
            </a:r>
            <a:r>
              <a:rPr lang="en-US" sz="3600" dirty="0" err="1" smtClean="0"/>
              <a:t>adaptate</a:t>
            </a:r>
            <a:r>
              <a:rPr lang="en-US" sz="3600" dirty="0" smtClean="0"/>
              <a:t> </a:t>
            </a:r>
            <a:r>
              <a:rPr lang="en-US" sz="3600" dirty="0" err="1" smtClean="0"/>
              <a:t>cauzelor</a:t>
            </a:r>
            <a:r>
              <a:rPr lang="en-US" sz="3600" dirty="0" smtClean="0"/>
              <a:t> care </a:t>
            </a:r>
            <a:r>
              <a:rPr lang="en-US" sz="3600" dirty="0" err="1" smtClean="0"/>
              <a:t>determina</a:t>
            </a:r>
            <a:r>
              <a:rPr lang="en-US" sz="3600" dirty="0" smtClean="0"/>
              <a:t> </a:t>
            </a:r>
            <a:r>
              <a:rPr lang="en-US" sz="3600" dirty="0" err="1" smtClean="0"/>
              <a:t>posibilitatea</a:t>
            </a:r>
            <a:r>
              <a:rPr lang="en-US" sz="3600" dirty="0" smtClean="0"/>
              <a:t> de </a:t>
            </a:r>
            <a:r>
              <a:rPr lang="en-US" sz="3600" dirty="0" err="1" smtClean="0"/>
              <a:t>aparitie</a:t>
            </a:r>
            <a:r>
              <a:rPr lang="en-US" sz="3600" dirty="0" smtClean="0"/>
              <a:t> a </a:t>
            </a:r>
            <a:r>
              <a:rPr lang="en-US" sz="3600" dirty="0" err="1" smtClean="0"/>
              <a:t>unor</a:t>
            </a:r>
            <a:r>
              <a:rPr lang="en-US" sz="3600" dirty="0" smtClean="0"/>
              <a:t> </a:t>
            </a:r>
            <a:r>
              <a:rPr lang="en-US" sz="3600" dirty="0" err="1" smtClean="0"/>
              <a:t>fapte</a:t>
            </a:r>
            <a:r>
              <a:rPr lang="en-US" sz="3600" dirty="0" smtClean="0"/>
              <a:t> de </a:t>
            </a:r>
            <a:r>
              <a:rPr lang="en-US" sz="3600" dirty="0" err="1" smtClean="0"/>
              <a:t>coruptie</a:t>
            </a:r>
            <a:r>
              <a:rPr lang="en-US" sz="3600" dirty="0" smtClean="0"/>
              <a:t>, </a:t>
            </a:r>
            <a:r>
              <a:rPr lang="en-US" sz="3600" dirty="0" err="1" smtClean="0"/>
              <a:t>astfel</a:t>
            </a:r>
            <a:r>
              <a:rPr lang="en-US" sz="3600" dirty="0" smtClean="0"/>
              <a:t> </a:t>
            </a:r>
            <a:r>
              <a:rPr lang="en-US" sz="3600" dirty="0" err="1" smtClean="0"/>
              <a:t>incat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fie </a:t>
            </a:r>
            <a:r>
              <a:rPr lang="en-US" sz="3600" dirty="0" err="1" smtClean="0"/>
              <a:t>mentinute</a:t>
            </a:r>
            <a:r>
              <a:rPr lang="en-US" sz="3600" dirty="0" smtClean="0"/>
              <a:t> la un </a:t>
            </a:r>
            <a:r>
              <a:rPr lang="en-US" sz="3600" dirty="0" err="1" smtClean="0"/>
              <a:t>nivel</a:t>
            </a:r>
            <a:r>
              <a:rPr lang="en-US" sz="3600" dirty="0" smtClean="0"/>
              <a:t> </a:t>
            </a:r>
            <a:r>
              <a:rPr lang="en-US" sz="3600" dirty="0" err="1" smtClean="0"/>
              <a:t>acceptabil</a:t>
            </a:r>
            <a:r>
              <a:rPr lang="en-US" sz="3600" dirty="0" smtClean="0"/>
              <a:t> </a:t>
            </a:r>
            <a:r>
              <a:rPr lang="en-US" sz="3600" dirty="0" err="1" smtClean="0"/>
              <a:t>atat</a:t>
            </a:r>
            <a:r>
              <a:rPr lang="en-US" sz="3600" dirty="0" smtClean="0"/>
              <a:t> </a:t>
            </a:r>
            <a:r>
              <a:rPr lang="en-US" sz="3600" dirty="0" err="1" smtClean="0"/>
              <a:t>probabilitatea</a:t>
            </a:r>
            <a:r>
              <a:rPr lang="en-US" sz="3600" dirty="0" smtClean="0"/>
              <a:t> de </a:t>
            </a:r>
            <a:r>
              <a:rPr lang="en-US" sz="3600" dirty="0" err="1" smtClean="0"/>
              <a:t>aparitie</a:t>
            </a:r>
            <a:r>
              <a:rPr lang="en-US" sz="3600" dirty="0" smtClean="0"/>
              <a:t> a </a:t>
            </a:r>
            <a:r>
              <a:rPr lang="en-US" sz="3600" dirty="0" err="1" smtClean="0"/>
              <a:t>acestora</a:t>
            </a:r>
            <a:r>
              <a:rPr lang="en-US" sz="3600" dirty="0" smtClean="0"/>
              <a:t>, cat </a:t>
            </a:r>
            <a:r>
              <a:rPr lang="en-US" sz="3600" dirty="0" err="1" smtClean="0"/>
              <a:t>si</a:t>
            </a:r>
            <a:r>
              <a:rPr lang="en-US" sz="3600" dirty="0" smtClean="0"/>
              <a:t> </a:t>
            </a:r>
            <a:r>
              <a:rPr lang="en-US" sz="3600" dirty="0" err="1" smtClean="0"/>
              <a:t>impactul</a:t>
            </a:r>
            <a:r>
              <a:rPr lang="en-US" sz="3600" dirty="0" smtClean="0"/>
              <a:t> </a:t>
            </a:r>
            <a:r>
              <a:rPr lang="en-US" sz="3600" dirty="0" err="1" smtClean="0"/>
              <a:t>resimtit</a:t>
            </a:r>
            <a:r>
              <a:rPr lang="en-US" sz="3600" dirty="0" smtClean="0"/>
              <a:t> la </a:t>
            </a:r>
            <a:r>
              <a:rPr lang="en-US" sz="3600" dirty="0" err="1" smtClean="0"/>
              <a:t>nivelul</a:t>
            </a:r>
            <a:r>
              <a:rPr lang="en-US" sz="3600" dirty="0" smtClean="0"/>
              <a:t> </a:t>
            </a:r>
            <a:r>
              <a:rPr lang="en-US" sz="3600" dirty="0" err="1" smtClean="0"/>
              <a:t>activitatilor</a:t>
            </a:r>
            <a:r>
              <a:rPr lang="en-US" sz="3600" dirty="0" smtClean="0"/>
              <a:t> </a:t>
            </a:r>
            <a:r>
              <a:rPr lang="en-US" sz="3600" dirty="0" err="1" smtClean="0"/>
              <a:t>ministerului</a:t>
            </a:r>
            <a:r>
              <a:rPr lang="en-US" sz="3600" dirty="0" smtClean="0"/>
              <a:t> </a:t>
            </a:r>
            <a:r>
              <a:rPr lang="en-US" sz="3600" dirty="0" err="1" smtClean="0"/>
              <a:t>sau</a:t>
            </a:r>
            <a:r>
              <a:rPr lang="en-US" sz="3600" dirty="0" smtClean="0"/>
              <a:t> la </a:t>
            </a:r>
            <a:r>
              <a:rPr lang="en-US" sz="3600" dirty="0" err="1" smtClean="0"/>
              <a:t>nivelul</a:t>
            </a:r>
            <a:r>
              <a:rPr lang="en-US" sz="3600" dirty="0" smtClean="0"/>
              <a:t> </a:t>
            </a:r>
            <a:r>
              <a:rPr lang="en-US" sz="3600" dirty="0" err="1" smtClean="0"/>
              <a:t>structurilor</a:t>
            </a:r>
            <a:r>
              <a:rPr lang="en-US" sz="3600" dirty="0" smtClean="0"/>
              <a:t> subordinate/ coordinate </a:t>
            </a:r>
            <a:r>
              <a:rPr lang="en-US" sz="3600" dirty="0" err="1" smtClean="0"/>
              <a:t>Ministerului</a:t>
            </a:r>
            <a:r>
              <a:rPr lang="en-US" sz="3600" dirty="0" smtClean="0"/>
              <a:t> </a:t>
            </a:r>
            <a:r>
              <a:rPr lang="en-US" sz="3600" dirty="0" err="1" smtClean="0"/>
              <a:t>Educatiei</a:t>
            </a:r>
            <a:r>
              <a:rPr lang="en-US" sz="3600" dirty="0" smtClean="0"/>
              <a:t> </a:t>
            </a:r>
            <a:r>
              <a:rPr lang="en-US" sz="3600" dirty="0" err="1" smtClean="0"/>
              <a:t>Nationale</a:t>
            </a:r>
            <a:r>
              <a:rPr lang="en-US" sz="3600" dirty="0" smtClean="0"/>
              <a:t>.</a:t>
            </a:r>
          </a:p>
          <a:p>
            <a:r>
              <a:rPr lang="en-US" sz="3600" dirty="0" err="1" smtClean="0"/>
              <a:t>Faptele</a:t>
            </a:r>
            <a:r>
              <a:rPr lang="en-US" sz="3600" dirty="0" smtClean="0"/>
              <a:t> de </a:t>
            </a:r>
            <a:r>
              <a:rPr lang="en-US" sz="3600" dirty="0" err="1" smtClean="0"/>
              <a:t>coruptie</a:t>
            </a:r>
            <a:r>
              <a:rPr lang="en-US" sz="3600" dirty="0" smtClean="0"/>
              <a:t> </a:t>
            </a:r>
            <a:r>
              <a:rPr lang="en-US" sz="3600" dirty="0" err="1" smtClean="0"/>
              <a:t>sesizate</a:t>
            </a:r>
            <a:r>
              <a:rPr lang="en-US" sz="3600" dirty="0" smtClean="0"/>
              <a:t> se </a:t>
            </a:r>
            <a:r>
              <a:rPr lang="en-US" sz="3600" dirty="0" err="1" smtClean="0"/>
              <a:t>raporteaza</a:t>
            </a:r>
            <a:r>
              <a:rPr lang="en-US" sz="3600" dirty="0" smtClean="0"/>
              <a:t> </a:t>
            </a:r>
            <a:r>
              <a:rPr lang="en-US" sz="3600" dirty="0" err="1" smtClean="0"/>
              <a:t>organelor</a:t>
            </a:r>
            <a:r>
              <a:rPr lang="en-US" sz="3600" dirty="0" smtClean="0"/>
              <a:t> </a:t>
            </a:r>
            <a:r>
              <a:rPr lang="en-US" sz="3600" dirty="0" err="1" smtClean="0"/>
              <a:t>abilitate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14923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iere">
  <a:themeElements>
    <a:clrScheme name="Adier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Adier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diere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1268</TotalTime>
  <Words>782</Words>
  <Application>Microsoft Office PowerPoint</Application>
  <PresentationFormat>Custom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Adiere</vt:lpstr>
      <vt:lpstr>MATERIAL INFORMATIV PRIVIND CONSTITUIREA SI ACTIVITATEA COMISIEI DE PREVENIRE A ACTELOR DE CORUPTIE IN EDUCATIE</vt:lpstr>
      <vt:lpstr>CE ESTE CORUPTIA?</vt:lpstr>
      <vt:lpstr>CE ESTE COMISIA DE PREVENIRE A RISCURILOR DE CORUPTIE IN INVATAMANTUL PREUNIVERSITAR ?</vt:lpstr>
      <vt:lpstr>COMPONENTA COMISIEI DE PREVENIRE A RISCURILOR DE CORUPTIE DE LA C.T. C. “ N.V.Karpen” </vt:lpstr>
      <vt:lpstr>CE ESTE AVERTIZAREA?</vt:lpstr>
      <vt:lpstr>Care sunt activitatile vulnerabile la coruptie?</vt:lpstr>
      <vt:lpstr>Slide 7</vt:lpstr>
    </vt:vector>
  </TitlesOfParts>
  <Company>Unitate Scolara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Floarea Bandraburu</dc:creator>
  <cp:lastModifiedBy>Windows User</cp:lastModifiedBy>
  <cp:revision>8</cp:revision>
  <dcterms:created xsi:type="dcterms:W3CDTF">2016-01-22T10:15:23Z</dcterms:created>
  <dcterms:modified xsi:type="dcterms:W3CDTF">2018-06-20T11:27:17Z</dcterms:modified>
</cp:coreProperties>
</file>