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66" r:id="rId3"/>
    <p:sldId id="257" r:id="rId4"/>
    <p:sldId id="267" r:id="rId5"/>
    <p:sldId id="268" r:id="rId6"/>
    <p:sldId id="269" r:id="rId7"/>
    <p:sldId id="270" r:id="rId8"/>
    <p:sldId id="271" r:id="rId9"/>
    <p:sldId id="272" r:id="rId10"/>
    <p:sldId id="273" r:id="rId11"/>
    <p:sldId id="274" r:id="rId12"/>
    <p:sldId id="275" r:id="rId13"/>
    <p:sldId id="265"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sus" initials="A" lastIdx="1" clrIdx="0">
    <p:extLst>
      <p:ext uri="{19B8F6BF-5375-455C-9EA6-DF929625EA0E}">
        <p15:presenceInfo xmlns:p15="http://schemas.microsoft.com/office/powerpoint/2012/main" userId="Asu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86" d="100"/>
          <a:sy n="86" d="100"/>
        </p:scale>
        <p:origin x="470"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C465A1E-E520-4429-9F32-8A7DC523320D}" type="datetimeFigureOut">
              <a:rPr lang="ro-RO" smtClean="0"/>
              <a:t>03.11.2022</a:t>
            </a:fld>
            <a:endParaRPr lang="ro-RO"/>
          </a:p>
        </p:txBody>
      </p:sp>
      <p:sp>
        <p:nvSpPr>
          <p:cNvPr id="5" name="Footer Placeholder 4"/>
          <p:cNvSpPr>
            <a:spLocks noGrp="1"/>
          </p:cNvSpPr>
          <p:nvPr>
            <p:ph type="ftr" sz="quarter" idx="11"/>
          </p:nvPr>
        </p:nvSpPr>
        <p:spPr>
          <a:xfrm>
            <a:off x="2416500" y="329307"/>
            <a:ext cx="4973915" cy="309201"/>
          </a:xfrm>
        </p:spPr>
        <p:txBody>
          <a:bodyPr/>
          <a:lstStyle/>
          <a:p>
            <a:endParaRPr lang="ro-RO"/>
          </a:p>
        </p:txBody>
      </p:sp>
      <p:sp>
        <p:nvSpPr>
          <p:cNvPr id="6" name="Slide Number Placeholder 5"/>
          <p:cNvSpPr>
            <a:spLocks noGrp="1"/>
          </p:cNvSpPr>
          <p:nvPr>
            <p:ph type="sldNum" sz="quarter" idx="12"/>
          </p:nvPr>
        </p:nvSpPr>
        <p:spPr>
          <a:xfrm>
            <a:off x="1437664" y="798973"/>
            <a:ext cx="811019" cy="503578"/>
          </a:xfrm>
        </p:spPr>
        <p:txBody>
          <a:bodyPr/>
          <a:lstStyle/>
          <a:p>
            <a:fld id="{A65680D1-942B-4A4F-A527-56E48BCCCFD9}" type="slidenum">
              <a:rPr lang="ro-RO" smtClean="0"/>
              <a:t>‹#›</a:t>
            </a:fld>
            <a:endParaRPr lang="ro-RO"/>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70818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465A1E-E520-4429-9F32-8A7DC523320D}" type="datetimeFigureOut">
              <a:rPr lang="ro-RO" smtClean="0"/>
              <a:t>03.11.2022</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A65680D1-942B-4A4F-A527-56E48BCCCFD9}" type="slidenum">
              <a:rPr lang="ro-RO" smtClean="0"/>
              <a:t>‹#›</a:t>
            </a:fld>
            <a:endParaRPr lang="ro-RO"/>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8113114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465A1E-E520-4429-9F32-8A7DC523320D}" type="datetimeFigureOut">
              <a:rPr lang="ro-RO" smtClean="0"/>
              <a:t>03.11.2022</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A65680D1-942B-4A4F-A527-56E48BCCCFD9}" type="slidenum">
              <a:rPr lang="ro-RO" smtClean="0"/>
              <a:t>‹#›</a:t>
            </a:fld>
            <a:endParaRPr lang="ro-RO"/>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56702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465A1E-E520-4429-9F32-8A7DC523320D}" type="datetimeFigureOut">
              <a:rPr lang="ro-RO" smtClean="0"/>
              <a:t>03.11.2022</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A65680D1-942B-4A4F-A527-56E48BCCCFD9}" type="slidenum">
              <a:rPr lang="ro-RO" smtClean="0"/>
              <a:t>‹#›</a:t>
            </a:fld>
            <a:endParaRPr lang="ro-RO"/>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989842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C465A1E-E520-4429-9F32-8A7DC523320D}" type="datetimeFigureOut">
              <a:rPr lang="ro-RO" smtClean="0"/>
              <a:t>03.11.2022</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A65680D1-942B-4A4F-A527-56E48BCCCFD9}" type="slidenum">
              <a:rPr lang="ro-RO" smtClean="0"/>
              <a:t>‹#›</a:t>
            </a:fld>
            <a:endParaRPr lang="ro-RO"/>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784789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C465A1E-E520-4429-9F32-8A7DC523320D}" type="datetimeFigureOut">
              <a:rPr lang="ro-RO" smtClean="0"/>
              <a:t>03.11.2022</a:t>
            </a:fld>
            <a:endParaRPr lang="ro-RO"/>
          </a:p>
        </p:txBody>
      </p:sp>
      <p:sp>
        <p:nvSpPr>
          <p:cNvPr id="6" name="Footer Placeholder 5"/>
          <p:cNvSpPr>
            <a:spLocks noGrp="1"/>
          </p:cNvSpPr>
          <p:nvPr>
            <p:ph type="ftr" sz="quarter" idx="11"/>
          </p:nvPr>
        </p:nvSpPr>
        <p:spPr/>
        <p:txBody>
          <a:bodyPr/>
          <a:lstStyle/>
          <a:p>
            <a:endParaRPr lang="ro-RO"/>
          </a:p>
        </p:txBody>
      </p:sp>
      <p:sp>
        <p:nvSpPr>
          <p:cNvPr id="7" name="Slide Number Placeholder 6"/>
          <p:cNvSpPr>
            <a:spLocks noGrp="1"/>
          </p:cNvSpPr>
          <p:nvPr>
            <p:ph type="sldNum" sz="quarter" idx="12"/>
          </p:nvPr>
        </p:nvSpPr>
        <p:spPr/>
        <p:txBody>
          <a:bodyPr/>
          <a:lstStyle/>
          <a:p>
            <a:fld id="{A65680D1-942B-4A4F-A527-56E48BCCCFD9}" type="slidenum">
              <a:rPr lang="ro-RO" smtClean="0"/>
              <a:t>‹#›</a:t>
            </a:fld>
            <a:endParaRPr lang="ro-RO"/>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007586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C465A1E-E520-4429-9F32-8A7DC523320D}" type="datetimeFigureOut">
              <a:rPr lang="ro-RO" smtClean="0"/>
              <a:t>03.11.2022</a:t>
            </a:fld>
            <a:endParaRPr lang="ro-RO"/>
          </a:p>
        </p:txBody>
      </p:sp>
      <p:sp>
        <p:nvSpPr>
          <p:cNvPr id="8" name="Footer Placeholder 7"/>
          <p:cNvSpPr>
            <a:spLocks noGrp="1"/>
          </p:cNvSpPr>
          <p:nvPr>
            <p:ph type="ftr" sz="quarter" idx="11"/>
          </p:nvPr>
        </p:nvSpPr>
        <p:spPr/>
        <p:txBody>
          <a:bodyPr/>
          <a:lstStyle/>
          <a:p>
            <a:endParaRPr lang="ro-RO"/>
          </a:p>
        </p:txBody>
      </p:sp>
      <p:sp>
        <p:nvSpPr>
          <p:cNvPr id="9" name="Slide Number Placeholder 8"/>
          <p:cNvSpPr>
            <a:spLocks noGrp="1"/>
          </p:cNvSpPr>
          <p:nvPr>
            <p:ph type="sldNum" sz="quarter" idx="12"/>
          </p:nvPr>
        </p:nvSpPr>
        <p:spPr/>
        <p:txBody>
          <a:bodyPr/>
          <a:lstStyle/>
          <a:p>
            <a:fld id="{A65680D1-942B-4A4F-A527-56E48BCCCFD9}" type="slidenum">
              <a:rPr lang="ro-RO" smtClean="0"/>
              <a:t>‹#›</a:t>
            </a:fld>
            <a:endParaRPr lang="ro-RO"/>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167762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C465A1E-E520-4429-9F32-8A7DC523320D}" type="datetimeFigureOut">
              <a:rPr lang="ro-RO" smtClean="0"/>
              <a:t>03.11.2022</a:t>
            </a:fld>
            <a:endParaRPr lang="ro-RO"/>
          </a:p>
        </p:txBody>
      </p:sp>
      <p:sp>
        <p:nvSpPr>
          <p:cNvPr id="4" name="Footer Placeholder 3"/>
          <p:cNvSpPr>
            <a:spLocks noGrp="1"/>
          </p:cNvSpPr>
          <p:nvPr>
            <p:ph type="ftr" sz="quarter" idx="11"/>
          </p:nvPr>
        </p:nvSpPr>
        <p:spPr/>
        <p:txBody>
          <a:bodyPr/>
          <a:lstStyle/>
          <a:p>
            <a:endParaRPr lang="ro-RO"/>
          </a:p>
        </p:txBody>
      </p:sp>
      <p:sp>
        <p:nvSpPr>
          <p:cNvPr id="5" name="Slide Number Placeholder 4"/>
          <p:cNvSpPr>
            <a:spLocks noGrp="1"/>
          </p:cNvSpPr>
          <p:nvPr>
            <p:ph type="sldNum" sz="quarter" idx="12"/>
          </p:nvPr>
        </p:nvSpPr>
        <p:spPr/>
        <p:txBody>
          <a:bodyPr/>
          <a:lstStyle/>
          <a:p>
            <a:fld id="{A65680D1-942B-4A4F-A527-56E48BCCCFD9}" type="slidenum">
              <a:rPr lang="ro-RO" smtClean="0"/>
              <a:t>‹#›</a:t>
            </a:fld>
            <a:endParaRPr lang="ro-RO"/>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229843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465A1E-E520-4429-9F32-8A7DC523320D}" type="datetimeFigureOut">
              <a:rPr lang="ro-RO" smtClean="0"/>
              <a:t>03.11.2022</a:t>
            </a:fld>
            <a:endParaRPr lang="ro-RO"/>
          </a:p>
        </p:txBody>
      </p:sp>
      <p:sp>
        <p:nvSpPr>
          <p:cNvPr id="3" name="Footer Placeholder 2"/>
          <p:cNvSpPr>
            <a:spLocks noGrp="1"/>
          </p:cNvSpPr>
          <p:nvPr>
            <p:ph type="ftr" sz="quarter" idx="11"/>
          </p:nvPr>
        </p:nvSpPr>
        <p:spPr/>
        <p:txBody>
          <a:bodyPr/>
          <a:lstStyle/>
          <a:p>
            <a:endParaRPr lang="ro-RO"/>
          </a:p>
        </p:txBody>
      </p:sp>
      <p:sp>
        <p:nvSpPr>
          <p:cNvPr id="4" name="Slide Number Placeholder 3"/>
          <p:cNvSpPr>
            <a:spLocks noGrp="1"/>
          </p:cNvSpPr>
          <p:nvPr>
            <p:ph type="sldNum" sz="quarter" idx="12"/>
          </p:nvPr>
        </p:nvSpPr>
        <p:spPr/>
        <p:txBody>
          <a:bodyPr/>
          <a:lstStyle/>
          <a:p>
            <a:fld id="{A65680D1-942B-4A4F-A527-56E48BCCCFD9}" type="slidenum">
              <a:rPr lang="ro-RO" smtClean="0"/>
              <a:t>‹#›</a:t>
            </a:fld>
            <a:endParaRPr lang="ro-RO"/>
          </a:p>
        </p:txBody>
      </p:sp>
    </p:spTree>
    <p:extLst>
      <p:ext uri="{BB962C8B-B14F-4D97-AF65-F5344CB8AC3E}">
        <p14:creationId xmlns:p14="http://schemas.microsoft.com/office/powerpoint/2010/main" val="17236182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C465A1E-E520-4429-9F32-8A7DC523320D}" type="datetimeFigureOut">
              <a:rPr lang="ro-RO" smtClean="0"/>
              <a:t>03.11.2022</a:t>
            </a:fld>
            <a:endParaRPr lang="ro-RO"/>
          </a:p>
        </p:txBody>
      </p:sp>
      <p:sp>
        <p:nvSpPr>
          <p:cNvPr id="6" name="Footer Placeholder 5"/>
          <p:cNvSpPr>
            <a:spLocks noGrp="1"/>
          </p:cNvSpPr>
          <p:nvPr>
            <p:ph type="ftr" sz="quarter" idx="11"/>
          </p:nvPr>
        </p:nvSpPr>
        <p:spPr/>
        <p:txBody>
          <a:bodyPr/>
          <a:lstStyle/>
          <a:p>
            <a:endParaRPr lang="ro-RO"/>
          </a:p>
        </p:txBody>
      </p:sp>
      <p:sp>
        <p:nvSpPr>
          <p:cNvPr id="7" name="Slide Number Placeholder 6"/>
          <p:cNvSpPr>
            <a:spLocks noGrp="1"/>
          </p:cNvSpPr>
          <p:nvPr>
            <p:ph type="sldNum" sz="quarter" idx="12"/>
          </p:nvPr>
        </p:nvSpPr>
        <p:spPr/>
        <p:txBody>
          <a:bodyPr/>
          <a:lstStyle/>
          <a:p>
            <a:fld id="{A65680D1-942B-4A4F-A527-56E48BCCCFD9}" type="slidenum">
              <a:rPr lang="ro-RO" smtClean="0"/>
              <a:t>‹#›</a:t>
            </a:fld>
            <a:endParaRPr lang="ro-RO"/>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802514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2C465A1E-E520-4429-9F32-8A7DC523320D}" type="datetimeFigureOut">
              <a:rPr lang="ro-RO" smtClean="0"/>
              <a:t>03.11.2022</a:t>
            </a:fld>
            <a:endParaRPr lang="ro-RO"/>
          </a:p>
        </p:txBody>
      </p:sp>
      <p:sp>
        <p:nvSpPr>
          <p:cNvPr id="6" name="Footer Placeholder 5"/>
          <p:cNvSpPr>
            <a:spLocks noGrp="1"/>
          </p:cNvSpPr>
          <p:nvPr>
            <p:ph type="ftr" sz="quarter" idx="11"/>
          </p:nvPr>
        </p:nvSpPr>
        <p:spPr>
          <a:xfrm>
            <a:off x="1447382" y="318640"/>
            <a:ext cx="5541004" cy="320931"/>
          </a:xfrm>
        </p:spPr>
        <p:txBody>
          <a:bodyPr/>
          <a:lstStyle/>
          <a:p>
            <a:endParaRPr lang="ro-RO"/>
          </a:p>
        </p:txBody>
      </p:sp>
      <p:sp>
        <p:nvSpPr>
          <p:cNvPr id="7" name="Slide Number Placeholder 6"/>
          <p:cNvSpPr>
            <a:spLocks noGrp="1"/>
          </p:cNvSpPr>
          <p:nvPr>
            <p:ph type="sldNum" sz="quarter" idx="12"/>
          </p:nvPr>
        </p:nvSpPr>
        <p:spPr/>
        <p:txBody>
          <a:bodyPr/>
          <a:lstStyle/>
          <a:p>
            <a:fld id="{A65680D1-942B-4A4F-A527-56E48BCCCFD9}" type="slidenum">
              <a:rPr lang="ro-RO" smtClean="0"/>
              <a:t>‹#›</a:t>
            </a:fld>
            <a:endParaRPr lang="ro-RO"/>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150400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2C465A1E-E520-4429-9F32-8A7DC523320D}" type="datetimeFigureOut">
              <a:rPr lang="ro-RO" smtClean="0"/>
              <a:t>03.11.2022</a:t>
            </a:fld>
            <a:endParaRPr lang="ro-RO"/>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ro-RO"/>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A65680D1-942B-4A4F-A527-56E48BCCCFD9}" type="slidenum">
              <a:rPr lang="ro-RO" smtClean="0"/>
              <a:t>‹#›</a:t>
            </a:fld>
            <a:endParaRPr lang="ro-RO"/>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22684194"/>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3615DA-472B-4C3C-8070-88A71A3AF49F}"/>
              </a:ext>
            </a:extLst>
          </p:cNvPr>
          <p:cNvSpPr>
            <a:spLocks noGrp="1"/>
          </p:cNvSpPr>
          <p:nvPr>
            <p:ph type="ctrTitle"/>
          </p:nvPr>
        </p:nvSpPr>
        <p:spPr>
          <a:xfrm>
            <a:off x="1524000" y="1293338"/>
            <a:ext cx="9144000" cy="3274592"/>
          </a:xfrm>
        </p:spPr>
        <p:txBody>
          <a:bodyPr anchor="ctr">
            <a:normAutofit fontScale="90000"/>
          </a:bodyPr>
          <a:lstStyle/>
          <a:p>
            <a:pPr algn="ctr"/>
            <a:r>
              <a:rPr lang="ro-RO" dirty="0"/>
              <a:t>Comisia de Mentorat Didactic și Formare în Cariera Didactică </a:t>
            </a:r>
            <a:br>
              <a:rPr lang="ro-RO" dirty="0"/>
            </a:br>
            <a:endParaRPr lang="ro-RO" sz="7200" dirty="0"/>
          </a:p>
        </p:txBody>
      </p:sp>
      <p:sp>
        <p:nvSpPr>
          <p:cNvPr id="3" name="Subtitle 2">
            <a:extLst>
              <a:ext uri="{FF2B5EF4-FFF2-40B4-BE49-F238E27FC236}">
                <a16:creationId xmlns:a16="http://schemas.microsoft.com/office/drawing/2014/main" id="{D8BB43DF-D38D-43EB-BF33-D2E0A4262729}"/>
              </a:ext>
            </a:extLst>
          </p:cNvPr>
          <p:cNvSpPr>
            <a:spLocks noGrp="1"/>
          </p:cNvSpPr>
          <p:nvPr>
            <p:ph type="subTitle" idx="1"/>
          </p:nvPr>
        </p:nvSpPr>
        <p:spPr>
          <a:xfrm>
            <a:off x="1524000" y="5514052"/>
            <a:ext cx="9144000" cy="651910"/>
          </a:xfrm>
        </p:spPr>
        <p:txBody>
          <a:bodyPr anchor="ctr">
            <a:normAutofit/>
          </a:bodyPr>
          <a:lstStyle/>
          <a:p>
            <a:r>
              <a:rPr lang="ro-RO" dirty="0"/>
              <a:t>Consiliul profesoral – 04 noiembrie 2022</a:t>
            </a:r>
          </a:p>
        </p:txBody>
      </p:sp>
    </p:spTree>
    <p:extLst>
      <p:ext uri="{BB962C8B-B14F-4D97-AF65-F5344CB8AC3E}">
        <p14:creationId xmlns:p14="http://schemas.microsoft.com/office/powerpoint/2010/main" val="29284720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DD86432-7681-40EA-8896-A89AD74AD1C9}"/>
              </a:ext>
            </a:extLst>
          </p:cNvPr>
          <p:cNvSpPr>
            <a:spLocks noGrp="1"/>
          </p:cNvSpPr>
          <p:nvPr>
            <p:ph idx="1"/>
          </p:nvPr>
        </p:nvSpPr>
        <p:spPr>
          <a:xfrm>
            <a:off x="1294362" y="1394295"/>
            <a:ext cx="9603275" cy="3450613"/>
          </a:xfrm>
        </p:spPr>
        <p:txBody>
          <a:bodyPr>
            <a:normAutofit fontScale="92500" lnSpcReduction="10000"/>
          </a:bodyPr>
          <a:lstStyle/>
          <a:p>
            <a:pPr algn="ctr"/>
            <a:r>
              <a:rPr lang="ro-RO" dirty="0"/>
              <a:t>PROCEDURĂ SPECIFICĂ</a:t>
            </a:r>
          </a:p>
          <a:p>
            <a:pPr algn="ctr"/>
            <a:r>
              <a:rPr lang="ro-RO" dirty="0"/>
              <a:t>privind recunoașterea și echivalarea în credite profesionale transferabile a competenţelor dobândite în cadrul programelor pentru </a:t>
            </a:r>
            <a:r>
              <a:rPr lang="ro-RO" sz="2800" dirty="0">
                <a:solidFill>
                  <a:srgbClr val="FF0000"/>
                </a:solidFill>
              </a:rPr>
              <a:t>abilitare funcţională</a:t>
            </a:r>
          </a:p>
          <a:p>
            <a:pPr algn="just"/>
            <a:r>
              <a:rPr lang="ro-RO" dirty="0">
                <a:solidFill>
                  <a:srgbClr val="000000"/>
                </a:solidFill>
                <a:latin typeface="Palatino Linotype" panose="02040502050505030304" pitchFamily="18" charset="0"/>
              </a:rPr>
              <a:t>Art. 2. Cadrele didactice care au parcurs şi au finalizat diverse tipuri de activități asimilate categoriei programelor pentru abilitare funcţională, depun la secretariatul unităţii de învăţământ în care sunt încadrate în anul școlar respectiv sau în care au norma de bază, în perioada precizată în Metodologia-cadru, un dosar cuprinzând următoarea documentaţie (conform </a:t>
            </a:r>
            <a:r>
              <a:rPr lang="nn-NO" dirty="0">
                <a:solidFill>
                  <a:srgbClr val="000000"/>
                </a:solidFill>
                <a:latin typeface="Palatino Linotype" panose="02040502050505030304" pitchFamily="18" charset="0"/>
              </a:rPr>
              <a:t>Anex</a:t>
            </a:r>
            <a:r>
              <a:rPr lang="ro-RO" dirty="0">
                <a:solidFill>
                  <a:srgbClr val="000000"/>
                </a:solidFill>
                <a:latin typeface="Palatino Linotype" panose="02040502050505030304" pitchFamily="18" charset="0"/>
              </a:rPr>
              <a:t>ei</a:t>
            </a:r>
            <a:r>
              <a:rPr lang="nn-NO" dirty="0">
                <a:solidFill>
                  <a:srgbClr val="000000"/>
                </a:solidFill>
                <a:latin typeface="Palatino Linotype" panose="02040502050505030304" pitchFamily="18" charset="0"/>
              </a:rPr>
              <a:t> nr. 3 a Notei nr. 4663/DGMRURS/19.09.2022</a:t>
            </a:r>
            <a:r>
              <a:rPr lang="ro-RO" dirty="0">
                <a:solidFill>
                  <a:srgbClr val="000000"/>
                </a:solidFill>
                <a:latin typeface="Palatino Linotype" panose="02040502050505030304" pitchFamily="18" charset="0"/>
              </a:rPr>
              <a:t>)</a:t>
            </a:r>
            <a:endParaRPr lang="ro-RO" dirty="0">
              <a:solidFill>
                <a:srgbClr val="FF0000"/>
              </a:solidFill>
            </a:endParaRPr>
          </a:p>
        </p:txBody>
      </p:sp>
    </p:spTree>
    <p:extLst>
      <p:ext uri="{BB962C8B-B14F-4D97-AF65-F5344CB8AC3E}">
        <p14:creationId xmlns:p14="http://schemas.microsoft.com/office/powerpoint/2010/main" val="31524084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DFC413-9E17-4072-9FA7-2498DB200CB0}"/>
              </a:ext>
            </a:extLst>
          </p:cNvPr>
          <p:cNvSpPr>
            <a:spLocks noGrp="1"/>
          </p:cNvSpPr>
          <p:nvPr>
            <p:ph type="title"/>
          </p:nvPr>
        </p:nvSpPr>
        <p:spPr/>
        <p:txBody>
          <a:bodyPr>
            <a:noAutofit/>
          </a:bodyPr>
          <a:lstStyle/>
          <a:p>
            <a:pPr algn="ctr"/>
            <a:r>
              <a:rPr lang="ro-RO" sz="1400" dirty="0"/>
              <a:t>Grilă</a:t>
            </a:r>
            <a:br>
              <a:rPr lang="ro-RO" sz="1400" dirty="0"/>
            </a:br>
            <a:r>
              <a:rPr lang="ro-RO" sz="1400" dirty="0"/>
              <a:t>de acordare a unui număr de credite profesionale transferabile personalul didactic, la nivelul unității de învățământ, prin recunoașterea și echivalarea competențelor dobândite, ca urmare a participării la programe pentru abilitare funcțională</a:t>
            </a:r>
          </a:p>
        </p:txBody>
      </p:sp>
      <p:graphicFrame>
        <p:nvGraphicFramePr>
          <p:cNvPr id="4" name="Content Placeholder 3">
            <a:extLst>
              <a:ext uri="{FF2B5EF4-FFF2-40B4-BE49-F238E27FC236}">
                <a16:creationId xmlns:a16="http://schemas.microsoft.com/office/drawing/2014/main" id="{98BEAB35-610A-4FDC-A9D9-6A9ECF06E379}"/>
              </a:ext>
            </a:extLst>
          </p:cNvPr>
          <p:cNvGraphicFramePr>
            <a:graphicFrameLocks noGrp="1"/>
          </p:cNvGraphicFramePr>
          <p:nvPr>
            <p:ph idx="1"/>
            <p:extLst>
              <p:ext uri="{D42A27DB-BD31-4B8C-83A1-F6EECF244321}">
                <p14:modId xmlns:p14="http://schemas.microsoft.com/office/powerpoint/2010/main" val="3986287061"/>
              </p:ext>
            </p:extLst>
          </p:nvPr>
        </p:nvGraphicFramePr>
        <p:xfrm>
          <a:off x="1154098" y="2006353"/>
          <a:ext cx="9900756" cy="3751384"/>
        </p:xfrm>
        <a:graphic>
          <a:graphicData uri="http://schemas.openxmlformats.org/drawingml/2006/table">
            <a:tbl>
              <a:tblPr/>
              <a:tblGrid>
                <a:gridCol w="1015626">
                  <a:extLst>
                    <a:ext uri="{9D8B030D-6E8A-4147-A177-3AD203B41FA5}">
                      <a16:colId xmlns:a16="http://schemas.microsoft.com/office/drawing/2014/main" val="824978910"/>
                    </a:ext>
                  </a:extLst>
                </a:gridCol>
                <a:gridCol w="4442565">
                  <a:extLst>
                    <a:ext uri="{9D8B030D-6E8A-4147-A177-3AD203B41FA5}">
                      <a16:colId xmlns:a16="http://schemas.microsoft.com/office/drawing/2014/main" val="3266387753"/>
                    </a:ext>
                  </a:extLst>
                </a:gridCol>
                <a:gridCol w="4442565">
                  <a:extLst>
                    <a:ext uri="{9D8B030D-6E8A-4147-A177-3AD203B41FA5}">
                      <a16:colId xmlns:a16="http://schemas.microsoft.com/office/drawing/2014/main" val="1340330612"/>
                    </a:ext>
                  </a:extLst>
                </a:gridCol>
              </a:tblGrid>
              <a:tr h="255541">
                <a:tc>
                  <a:txBody>
                    <a:bodyPr/>
                    <a:lstStyle/>
                    <a:p>
                      <a:pPr>
                        <a:lnSpc>
                          <a:spcPct val="107000"/>
                        </a:lnSpc>
                        <a:spcAft>
                          <a:spcPts val="0"/>
                        </a:spcAft>
                      </a:pPr>
                      <a:r>
                        <a:rPr lang="en-US" sz="1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Nr. crt. </a:t>
                      </a:r>
                      <a:endParaRPr lang="ro-RO"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Tipul</a:t>
                      </a:r>
                      <a:r>
                        <a:rPr lang="en-US"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activității</a:t>
                      </a:r>
                      <a:r>
                        <a:rPr lang="en-US"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ro-RO"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Nr. de credite alocate/program/activitate </a:t>
                      </a:r>
                      <a:endParaRPr lang="ro-RO"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00609148"/>
                  </a:ext>
                </a:extLst>
              </a:tr>
              <a:tr h="524377">
                <a:tc>
                  <a:txBody>
                    <a:bodyPr/>
                    <a:lstStyle/>
                    <a:p>
                      <a:pPr>
                        <a:lnSpc>
                          <a:spcPct val="107000"/>
                        </a:lnSpc>
                        <a:spcAft>
                          <a:spcPts val="0"/>
                        </a:spcAft>
                      </a:pPr>
                      <a:r>
                        <a:rPr lang="en-US" sz="115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 </a:t>
                      </a:r>
                      <a:endParaRPr lang="ro-RO"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4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Programe pentru dezvoltare profesională continuă din oferta avizată a CCD </a:t>
                      </a:r>
                      <a:endParaRPr lang="ro-RO"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3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7 - 8</a:t>
                      </a:r>
                      <a:endParaRPr lang="ro-RO" sz="3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8211340"/>
                  </a:ext>
                </a:extLst>
              </a:tr>
              <a:tr h="293857">
                <a:tc>
                  <a:txBody>
                    <a:bodyPr/>
                    <a:lstStyle/>
                    <a:p>
                      <a:pPr>
                        <a:lnSpc>
                          <a:spcPct val="107000"/>
                        </a:lnSpc>
                        <a:spcAft>
                          <a:spcPts val="0"/>
                        </a:spcAft>
                      </a:pPr>
                      <a:r>
                        <a:rPr lang="en-US" sz="115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2. </a:t>
                      </a:r>
                      <a:endParaRPr lang="ro-RO"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4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Programe pentru formarea profesională a adulților </a:t>
                      </a:r>
                      <a:endParaRPr lang="ro-RO"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3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5 - 6</a:t>
                      </a:r>
                      <a:endParaRPr lang="ro-RO" sz="3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70511693"/>
                  </a:ext>
                </a:extLst>
              </a:tr>
              <a:tr h="793213">
                <a:tc>
                  <a:txBody>
                    <a:bodyPr/>
                    <a:lstStyle/>
                    <a:p>
                      <a:pPr>
                        <a:lnSpc>
                          <a:spcPct val="107000"/>
                        </a:lnSpc>
                        <a:spcAft>
                          <a:spcPts val="0"/>
                        </a:spcAft>
                      </a:pPr>
                      <a:r>
                        <a:rPr lang="en-US" sz="115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3. </a:t>
                      </a:r>
                      <a:endParaRPr lang="ro-RO"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Programe</a:t>
                      </a:r>
                      <a:r>
                        <a:rPr lang="en-US"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de </a:t>
                      </a:r>
                      <a:r>
                        <a:rPr lang="en-US" sz="1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instruire</a:t>
                      </a:r>
                      <a:r>
                        <a:rPr lang="en-US"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și</a:t>
                      </a:r>
                      <a:r>
                        <a:rPr lang="en-US"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de </a:t>
                      </a:r>
                      <a:r>
                        <a:rPr lang="en-US" sz="1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informare</a:t>
                      </a:r>
                      <a:r>
                        <a:rPr lang="en-US"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ştiinţifică</a:t>
                      </a:r>
                      <a:r>
                        <a:rPr lang="en-US"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de </a:t>
                      </a:r>
                      <a:r>
                        <a:rPr lang="en-US" sz="1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specialitate</a:t>
                      </a:r>
                      <a:r>
                        <a:rPr lang="en-US"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en-US" sz="1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în</a:t>
                      </a:r>
                      <a:r>
                        <a:rPr lang="en-US"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domeniul</a:t>
                      </a:r>
                      <a:r>
                        <a:rPr lang="en-US"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ştiinţelor</a:t>
                      </a:r>
                      <a:r>
                        <a:rPr lang="en-US"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educaţiei</a:t>
                      </a:r>
                      <a:r>
                        <a:rPr lang="en-US"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/pe </a:t>
                      </a:r>
                      <a:r>
                        <a:rPr lang="en-US" sz="1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teme</a:t>
                      </a:r>
                      <a:r>
                        <a:rPr lang="en-US"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prioritare</a:t>
                      </a:r>
                      <a:r>
                        <a:rPr lang="en-US"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ale </a:t>
                      </a:r>
                      <a:r>
                        <a:rPr lang="en-US" sz="1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educaţiei</a:t>
                      </a:r>
                      <a:r>
                        <a:rPr lang="en-US"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/management </a:t>
                      </a:r>
                      <a:endParaRPr lang="ro-RO"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3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3 - 4</a:t>
                      </a:r>
                      <a:endParaRPr lang="ro-RO" sz="3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40094784"/>
                  </a:ext>
                </a:extLst>
              </a:tr>
              <a:tr h="793213">
                <a:tc>
                  <a:txBody>
                    <a:bodyPr/>
                    <a:lstStyle/>
                    <a:p>
                      <a:pPr>
                        <a:lnSpc>
                          <a:spcPct val="107000"/>
                        </a:lnSpc>
                        <a:spcAft>
                          <a:spcPts val="0"/>
                        </a:spcAft>
                      </a:pPr>
                      <a:r>
                        <a:rPr lang="en-US" sz="115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4. </a:t>
                      </a:r>
                      <a:endParaRPr lang="ro-RO"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Activități</a:t>
                      </a:r>
                      <a:r>
                        <a:rPr lang="en-US"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metodico-ştiinţifice</a:t>
                      </a:r>
                      <a:r>
                        <a:rPr lang="en-US"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şi</a:t>
                      </a:r>
                      <a:r>
                        <a:rPr lang="en-US"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psihopedagogice</a:t>
                      </a:r>
                      <a:r>
                        <a:rPr lang="en-US"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organizate</a:t>
                      </a:r>
                      <a:r>
                        <a:rPr lang="en-US"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la </a:t>
                      </a:r>
                      <a:r>
                        <a:rPr lang="en-US" sz="1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nivelul</a:t>
                      </a:r>
                      <a:r>
                        <a:rPr lang="en-US"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unităţii</a:t>
                      </a:r>
                      <a:r>
                        <a:rPr lang="en-US"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de </a:t>
                      </a:r>
                      <a:r>
                        <a:rPr lang="en-US" sz="1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învăţământ</a:t>
                      </a:r>
                      <a:r>
                        <a:rPr lang="en-US"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sau</a:t>
                      </a:r>
                      <a:r>
                        <a:rPr lang="en-US"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pe </a:t>
                      </a:r>
                      <a:r>
                        <a:rPr lang="en-US" sz="1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grupe</a:t>
                      </a:r>
                      <a:r>
                        <a:rPr lang="en-US"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de </a:t>
                      </a:r>
                      <a:r>
                        <a:rPr lang="en-US" sz="1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unităţi</a:t>
                      </a:r>
                      <a:r>
                        <a:rPr lang="en-US"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respectiv</a:t>
                      </a:r>
                      <a:r>
                        <a:rPr lang="en-US"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catedre</a:t>
                      </a:r>
                      <a:r>
                        <a:rPr lang="en-US"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comisii</a:t>
                      </a:r>
                      <a:r>
                        <a:rPr lang="en-US"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şi</a:t>
                      </a:r>
                      <a:r>
                        <a:rPr lang="en-US"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cercuri</a:t>
                      </a:r>
                      <a:r>
                        <a:rPr lang="en-US"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pedagogice</a:t>
                      </a:r>
                      <a:r>
                        <a:rPr lang="en-US"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ro-RO"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3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2 - 3</a:t>
                      </a:r>
                      <a:endParaRPr lang="ro-RO" sz="3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80318668"/>
                  </a:ext>
                </a:extLst>
              </a:tr>
              <a:tr h="793213">
                <a:tc>
                  <a:txBody>
                    <a:bodyPr/>
                    <a:lstStyle/>
                    <a:p>
                      <a:pPr>
                        <a:lnSpc>
                          <a:spcPct val="107000"/>
                        </a:lnSpc>
                        <a:spcAft>
                          <a:spcPts val="0"/>
                        </a:spcAft>
                      </a:pPr>
                      <a:r>
                        <a:rPr lang="en-US" sz="115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5. </a:t>
                      </a:r>
                      <a:endParaRPr lang="ro-RO"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Sesiuni</a:t>
                      </a:r>
                      <a:r>
                        <a:rPr lang="en-US"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de </a:t>
                      </a:r>
                      <a:r>
                        <a:rPr lang="en-US" sz="1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comunicări</a:t>
                      </a:r>
                      <a:r>
                        <a:rPr lang="en-US"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științifice</a:t>
                      </a:r>
                      <a:r>
                        <a:rPr lang="en-US"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workshopuri</a:t>
                      </a:r>
                      <a:r>
                        <a:rPr lang="en-US"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în</a:t>
                      </a:r>
                      <a:r>
                        <a:rPr lang="en-US"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domeniul</a:t>
                      </a:r>
                      <a:r>
                        <a:rPr lang="en-US"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de </a:t>
                      </a:r>
                      <a:r>
                        <a:rPr lang="en-US" sz="1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specialitate</a:t>
                      </a:r>
                      <a:r>
                        <a:rPr lang="en-US"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în</a:t>
                      </a:r>
                      <a:r>
                        <a:rPr lang="en-US"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domeniul</a:t>
                      </a:r>
                      <a:r>
                        <a:rPr lang="en-US"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ştiinţelor</a:t>
                      </a:r>
                      <a:r>
                        <a:rPr lang="en-US"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educaţiei</a:t>
                      </a:r>
                      <a:r>
                        <a:rPr lang="en-US"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sau</a:t>
                      </a:r>
                      <a:r>
                        <a:rPr lang="en-US"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al </a:t>
                      </a:r>
                      <a:r>
                        <a:rPr lang="en-US" sz="1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managementului</a:t>
                      </a:r>
                      <a:r>
                        <a:rPr lang="en-US"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educaţional</a:t>
                      </a:r>
                      <a:r>
                        <a:rPr lang="en-US"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prezenţa</a:t>
                      </a:r>
                      <a:r>
                        <a:rPr lang="en-US"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şi</a:t>
                      </a:r>
                      <a:r>
                        <a:rPr lang="en-US"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participare</a:t>
                      </a:r>
                      <a:r>
                        <a:rPr lang="en-US"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activă</a:t>
                      </a:r>
                      <a:r>
                        <a:rPr lang="en-US"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ro-RO"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3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1 - 2</a:t>
                      </a:r>
                      <a:endParaRPr lang="ro-RO" sz="3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4113492"/>
                  </a:ext>
                </a:extLst>
              </a:tr>
            </a:tbl>
          </a:graphicData>
        </a:graphic>
      </p:graphicFrame>
    </p:spTree>
    <p:extLst>
      <p:ext uri="{BB962C8B-B14F-4D97-AF65-F5344CB8AC3E}">
        <p14:creationId xmlns:p14="http://schemas.microsoft.com/office/powerpoint/2010/main" val="32392368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555E055-64DC-412C-9AE5-1282F45FADD8}"/>
              </a:ext>
            </a:extLst>
          </p:cNvPr>
          <p:cNvSpPr>
            <a:spLocks noGrp="1"/>
          </p:cNvSpPr>
          <p:nvPr>
            <p:ph idx="1"/>
          </p:nvPr>
        </p:nvSpPr>
        <p:spPr>
          <a:xfrm>
            <a:off x="1407190" y="1358784"/>
            <a:ext cx="9603275" cy="3450613"/>
          </a:xfrm>
        </p:spPr>
        <p:txBody>
          <a:bodyPr/>
          <a:lstStyle/>
          <a:p>
            <a:pPr algn="just"/>
            <a:r>
              <a:rPr lang="ro-RO" dirty="0"/>
              <a:t>În cadrul perioadei legal prevăzute pentru acumularea de 90 de credite necesare îndeplinirii condiției de formare continuă de către un cadru didactic, pot fi recunoscute și echivalate la nivelul unității de învățământ, prin Comisia pentru mentorat didactic, potrivit prezentei proceduri, un număr </a:t>
            </a:r>
            <a:r>
              <a:rPr lang="ro-RO" b="1" dirty="0">
                <a:solidFill>
                  <a:srgbClr val="FF0000"/>
                </a:solidFill>
              </a:rPr>
              <a:t>maxim de 15 credite profesionale transferabile.</a:t>
            </a:r>
          </a:p>
          <a:p>
            <a:pPr algn="just"/>
            <a:r>
              <a:rPr lang="ro-RO" dirty="0"/>
              <a:t>Art. 8. </a:t>
            </a:r>
          </a:p>
          <a:p>
            <a:pPr algn="just"/>
            <a:r>
              <a:rPr lang="ro-RO" dirty="0"/>
              <a:t>b) Pentru anul școlar 2022-2023, termenele prevăzute în Anexa nr. 4 se prelungesc cu 30 de zile lucrătoare.</a:t>
            </a:r>
          </a:p>
        </p:txBody>
      </p:sp>
    </p:spTree>
    <p:extLst>
      <p:ext uri="{BB962C8B-B14F-4D97-AF65-F5344CB8AC3E}">
        <p14:creationId xmlns:p14="http://schemas.microsoft.com/office/powerpoint/2010/main" val="25583828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2240EC3-6F2B-4E8C-909E-79D48B2972DA}"/>
              </a:ext>
            </a:extLst>
          </p:cNvPr>
          <p:cNvSpPr>
            <a:spLocks noGrp="1"/>
          </p:cNvSpPr>
          <p:nvPr>
            <p:ph idx="1"/>
          </p:nvPr>
        </p:nvSpPr>
        <p:spPr/>
        <p:txBody>
          <a:bodyPr>
            <a:normAutofit/>
          </a:bodyPr>
          <a:lstStyle/>
          <a:p>
            <a:r>
              <a:rPr lang="ro-RO" sz="8000" dirty="0"/>
              <a:t>Vă mulțumim!</a:t>
            </a:r>
          </a:p>
        </p:txBody>
      </p:sp>
    </p:spTree>
    <p:extLst>
      <p:ext uri="{BB962C8B-B14F-4D97-AF65-F5344CB8AC3E}">
        <p14:creationId xmlns:p14="http://schemas.microsoft.com/office/powerpoint/2010/main" val="7118330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9E0484-857A-4EA2-BAA1-C9401B1E4682}"/>
              </a:ext>
            </a:extLst>
          </p:cNvPr>
          <p:cNvSpPr>
            <a:spLocks noGrp="1"/>
          </p:cNvSpPr>
          <p:nvPr>
            <p:ph type="title"/>
          </p:nvPr>
        </p:nvSpPr>
        <p:spPr/>
        <p:txBody>
          <a:bodyPr/>
          <a:lstStyle/>
          <a:p>
            <a:pPr algn="ctr"/>
            <a:r>
              <a:rPr lang="ro-RO" dirty="0"/>
              <a:t>Comisia de Mentorat Didactic și Formare în Cariera Didactică</a:t>
            </a:r>
          </a:p>
        </p:txBody>
      </p:sp>
      <p:sp>
        <p:nvSpPr>
          <p:cNvPr id="3" name="Content Placeholder 2">
            <a:extLst>
              <a:ext uri="{FF2B5EF4-FFF2-40B4-BE49-F238E27FC236}">
                <a16:creationId xmlns:a16="http://schemas.microsoft.com/office/drawing/2014/main" id="{B8278A05-CF62-42A1-BD5A-85674667CD26}"/>
              </a:ext>
            </a:extLst>
          </p:cNvPr>
          <p:cNvSpPr>
            <a:spLocks noGrp="1"/>
          </p:cNvSpPr>
          <p:nvPr>
            <p:ph idx="1"/>
          </p:nvPr>
        </p:nvSpPr>
        <p:spPr/>
        <p:txBody>
          <a:bodyPr>
            <a:normAutofit fontScale="70000" lnSpcReduction="20000"/>
          </a:bodyPr>
          <a:lstStyle/>
          <a:p>
            <a:r>
              <a:rPr lang="ro-RO" dirty="0"/>
              <a:t>Componența comisiei</a:t>
            </a:r>
          </a:p>
          <a:p>
            <a:r>
              <a:rPr lang="ro-RO" dirty="0"/>
              <a:t>Dir.adj.prof. </a:t>
            </a:r>
            <a:r>
              <a:rPr lang="ro-RO" b="1" dirty="0"/>
              <a:t>ȘOVA SIMONA-ANDREEA</a:t>
            </a:r>
            <a:endParaRPr lang="ro-RO" dirty="0"/>
          </a:p>
          <a:p>
            <a:r>
              <a:rPr lang="ro-RO" dirty="0"/>
              <a:t>Responsabil: prof.ISMANĂ-ILISAN Camelia-Maria</a:t>
            </a:r>
          </a:p>
          <a:p>
            <a:r>
              <a:rPr lang="ro-RO" dirty="0"/>
              <a:t>Membrii:prof. COȘESCU Adina</a:t>
            </a:r>
          </a:p>
          <a:p>
            <a:r>
              <a:rPr lang="ro-RO" dirty="0"/>
              <a:t>               prof. GURLUI Anca</a:t>
            </a:r>
          </a:p>
          <a:p>
            <a:r>
              <a:rPr lang="ro-RO" dirty="0"/>
              <a:t>                prof. IUREA Nicoleta-Diana</a:t>
            </a:r>
          </a:p>
          <a:p>
            <a:r>
              <a:rPr lang="ro-RO" dirty="0"/>
              <a:t>                înv. LEAUA Carmen</a:t>
            </a:r>
          </a:p>
          <a:p>
            <a:r>
              <a:rPr lang="ro-RO" dirty="0"/>
              <a:t>                 MORȚUN Loredana</a:t>
            </a:r>
          </a:p>
          <a:p>
            <a:r>
              <a:rPr lang="ro-RO" dirty="0"/>
              <a:t>                prof. PLEȘCĂU Ioana</a:t>
            </a:r>
          </a:p>
          <a:p>
            <a:r>
              <a:rPr lang="ro-RO" dirty="0"/>
              <a:t>                educ. ROTARU Anca</a:t>
            </a:r>
          </a:p>
        </p:txBody>
      </p:sp>
    </p:spTree>
    <p:extLst>
      <p:ext uri="{BB962C8B-B14F-4D97-AF65-F5344CB8AC3E}">
        <p14:creationId xmlns:p14="http://schemas.microsoft.com/office/powerpoint/2010/main" val="37235535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09FFBD-DFA0-4CA9-B675-51786E1A46A9}"/>
              </a:ext>
            </a:extLst>
          </p:cNvPr>
          <p:cNvSpPr>
            <a:spLocks noGrp="1"/>
          </p:cNvSpPr>
          <p:nvPr>
            <p:ph type="title"/>
          </p:nvPr>
        </p:nvSpPr>
        <p:spPr/>
        <p:txBody>
          <a:bodyPr>
            <a:normAutofit/>
          </a:bodyPr>
          <a:lstStyle/>
          <a:p>
            <a:pPr algn="ctr"/>
            <a:r>
              <a:rPr lang="ro-RO" sz="2000" b="1" dirty="0">
                <a:solidFill>
                  <a:srgbClr val="000000"/>
                </a:solidFill>
                <a:latin typeface="Times New Roman" panose="02020603050405020304" pitchFamily="18" charset="0"/>
              </a:rPr>
              <a:t>Sistemul de acumulare, recunoaştere şi echivalare a creditelor profesionale transferabile </a:t>
            </a:r>
            <a:endParaRPr lang="ro-RO" sz="2000" dirty="0"/>
          </a:p>
        </p:txBody>
      </p:sp>
      <p:sp>
        <p:nvSpPr>
          <p:cNvPr id="3" name="Content Placeholder 2">
            <a:extLst>
              <a:ext uri="{FF2B5EF4-FFF2-40B4-BE49-F238E27FC236}">
                <a16:creationId xmlns:a16="http://schemas.microsoft.com/office/drawing/2014/main" id="{A639E1D2-464A-4035-9ED8-1FE53CCF75F6}"/>
              </a:ext>
            </a:extLst>
          </p:cNvPr>
          <p:cNvSpPr>
            <a:spLocks noGrp="1"/>
          </p:cNvSpPr>
          <p:nvPr>
            <p:ph idx="1"/>
          </p:nvPr>
        </p:nvSpPr>
        <p:spPr/>
        <p:txBody>
          <a:bodyPr/>
          <a:lstStyle/>
          <a:p>
            <a:r>
              <a:rPr lang="ro-RO" dirty="0"/>
              <a:t>O.M. 4.224/06.07.2022 </a:t>
            </a:r>
          </a:p>
          <a:p>
            <a:r>
              <a:rPr lang="ro-RO" b="1" dirty="0"/>
              <a:t>Art. 66. </a:t>
            </a:r>
            <a:r>
              <a:rPr lang="ro-RO" dirty="0"/>
              <a:t>În situația în care cadrul didactic a finalizat diferite forme de organizare a formării continue, acesta are obligația de a depune documente suport de certificare, însoțite de o cerere privind evaluarea stadiului de îndeplinire a condiției de formare pentru personalul didactic, la secretariatul unităţii de învăţământ în care este încadrat în anul școlar respectiv, în perioada </a:t>
            </a:r>
            <a:r>
              <a:rPr lang="ro-RO" b="1" dirty="0">
                <a:solidFill>
                  <a:srgbClr val="FF0000"/>
                </a:solidFill>
              </a:rPr>
              <a:t>1 septembrie - 31 octombrie. </a:t>
            </a:r>
          </a:p>
        </p:txBody>
      </p:sp>
    </p:spTree>
    <p:extLst>
      <p:ext uri="{BB962C8B-B14F-4D97-AF65-F5344CB8AC3E}">
        <p14:creationId xmlns:p14="http://schemas.microsoft.com/office/powerpoint/2010/main" val="6997908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EF5457-1C2A-482C-8DB4-830B8E5F4214}"/>
              </a:ext>
            </a:extLst>
          </p:cNvPr>
          <p:cNvSpPr>
            <a:spLocks noGrp="1"/>
          </p:cNvSpPr>
          <p:nvPr>
            <p:ph type="title"/>
          </p:nvPr>
        </p:nvSpPr>
        <p:spPr/>
        <p:txBody>
          <a:bodyPr/>
          <a:lstStyle/>
          <a:p>
            <a:pPr algn="ctr"/>
            <a:r>
              <a:rPr lang="ro-RO" dirty="0"/>
              <a:t>Metodologia</a:t>
            </a:r>
          </a:p>
        </p:txBody>
      </p:sp>
      <p:sp>
        <p:nvSpPr>
          <p:cNvPr id="3" name="Content Placeholder 2">
            <a:extLst>
              <a:ext uri="{FF2B5EF4-FFF2-40B4-BE49-F238E27FC236}">
                <a16:creationId xmlns:a16="http://schemas.microsoft.com/office/drawing/2014/main" id="{1FDC298C-6236-4B28-9B31-439EC265B390}"/>
              </a:ext>
            </a:extLst>
          </p:cNvPr>
          <p:cNvSpPr>
            <a:spLocks noGrp="1"/>
          </p:cNvSpPr>
          <p:nvPr>
            <p:ph idx="1"/>
          </p:nvPr>
        </p:nvSpPr>
        <p:spPr/>
        <p:txBody>
          <a:bodyPr>
            <a:normAutofit fontScale="77500" lnSpcReduction="20000"/>
          </a:bodyPr>
          <a:lstStyle/>
          <a:p>
            <a:pPr algn="just"/>
            <a:r>
              <a:rPr lang="ro-RO" b="1" dirty="0"/>
              <a:t>Art. 67. – </a:t>
            </a:r>
            <a:r>
              <a:rPr lang="ro-RO" dirty="0"/>
              <a:t>(1) Comisia validează, după evaluare, îndeplinirea condiției de formare prin acumularea numărului de credite profesionale transferabile legal prevăzut, inclusiv prin recunoașterea și echivalarea în credite profesionale transferabile, a rezultatelor participării personalului didactic la programe pentru dezvoltare profesională continua și pentru evoluția în cariera didactică, sau, după caz, certifică numărul de credite profesionale transferabile acumulate, pentru </a:t>
            </a:r>
            <a:r>
              <a:rPr lang="ro-RO" i="1" dirty="0"/>
              <a:t>intervalul legal prevăzut. </a:t>
            </a:r>
            <a:endParaRPr lang="ro-RO" dirty="0"/>
          </a:p>
          <a:p>
            <a:pPr algn="just"/>
            <a:r>
              <a:rPr lang="ro-RO" dirty="0"/>
              <a:t>(2) Situația centralizată privind acumularea numărului de credite profesionale transferabile pentru cadrele didactice încadrate în unitatea de învățământ, este prezentată, de către CMDFCD, în consiliul profesoral și validată de consiliul de administrație al unității de învățământ, în perioada </a:t>
            </a:r>
            <a:r>
              <a:rPr lang="ro-RO" b="1" dirty="0">
                <a:solidFill>
                  <a:srgbClr val="FF0000"/>
                </a:solidFill>
              </a:rPr>
              <a:t>1 noiembrie - 15 noiembrie</a:t>
            </a:r>
            <a:r>
              <a:rPr lang="ro-RO" dirty="0"/>
              <a:t>. </a:t>
            </a:r>
          </a:p>
          <a:p>
            <a:pPr algn="just"/>
            <a:r>
              <a:rPr lang="ro-RO" dirty="0"/>
              <a:t>(3) Pentru cadrele didactice pentru care s-a validat îndeplinirea condiției de formare, unitatea de învăţământ eliberează adeverinţe privind acumularea creditelor profesionale transferabile, după un model elaborat de Ministerul Educației.</a:t>
            </a:r>
          </a:p>
        </p:txBody>
      </p:sp>
    </p:spTree>
    <p:extLst>
      <p:ext uri="{BB962C8B-B14F-4D97-AF65-F5344CB8AC3E}">
        <p14:creationId xmlns:p14="http://schemas.microsoft.com/office/powerpoint/2010/main" val="21491970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C45B92-E3D6-4A25-A1C8-138AA5EC0D66}"/>
              </a:ext>
            </a:extLst>
          </p:cNvPr>
          <p:cNvSpPr>
            <a:spLocks noGrp="1"/>
          </p:cNvSpPr>
          <p:nvPr>
            <p:ph type="title"/>
          </p:nvPr>
        </p:nvSpPr>
        <p:spPr/>
        <p:txBody>
          <a:bodyPr/>
          <a:lstStyle/>
          <a:p>
            <a:pPr algn="ctr"/>
            <a:r>
              <a:rPr lang="ro-RO" dirty="0"/>
              <a:t>Învățământ preșcolar</a:t>
            </a:r>
          </a:p>
        </p:txBody>
      </p:sp>
      <p:sp>
        <p:nvSpPr>
          <p:cNvPr id="3" name="Content Placeholder 2">
            <a:extLst>
              <a:ext uri="{FF2B5EF4-FFF2-40B4-BE49-F238E27FC236}">
                <a16:creationId xmlns:a16="http://schemas.microsoft.com/office/drawing/2014/main" id="{70684393-5FF6-45F5-AEC8-DD71FE9FA05D}"/>
              </a:ext>
            </a:extLst>
          </p:cNvPr>
          <p:cNvSpPr>
            <a:spLocks noGrp="1"/>
          </p:cNvSpPr>
          <p:nvPr>
            <p:ph idx="1"/>
          </p:nvPr>
        </p:nvSpPr>
        <p:spPr/>
        <p:txBody>
          <a:bodyPr/>
          <a:lstStyle/>
          <a:p>
            <a:r>
              <a:rPr lang="ro-RO" b="1" dirty="0">
                <a:solidFill>
                  <a:srgbClr val="FF0000"/>
                </a:solidFill>
              </a:rPr>
              <a:t>Total: 17 cadre didactice</a:t>
            </a:r>
          </a:p>
          <a:p>
            <a:pPr marL="0" indent="0">
              <a:buNone/>
            </a:pPr>
            <a:r>
              <a:rPr lang="ro-RO" dirty="0"/>
              <a:t>              2 cadre didactice LIPSĂ DEFINITIVAT </a:t>
            </a:r>
            <a:r>
              <a:rPr lang="ro-RO" dirty="0">
                <a:solidFill>
                  <a:srgbClr val="FF0000"/>
                </a:solidFill>
              </a:rPr>
              <a:t>(11,76%)</a:t>
            </a:r>
          </a:p>
          <a:p>
            <a:pPr marL="0" indent="0">
              <a:buNone/>
            </a:pPr>
            <a:r>
              <a:rPr lang="ro-RO" dirty="0"/>
              <a:t>              4 cadre didactice NU au niciun ciclu complet de 5 ani de la definitivat </a:t>
            </a:r>
            <a:r>
              <a:rPr lang="ro-RO" dirty="0">
                <a:solidFill>
                  <a:srgbClr val="FF0000"/>
                </a:solidFill>
              </a:rPr>
              <a:t>(23,52%)</a:t>
            </a:r>
          </a:p>
          <a:p>
            <a:pPr marL="0" indent="0">
              <a:buNone/>
            </a:pPr>
            <a:r>
              <a:rPr lang="ro-RO" dirty="0"/>
              <a:t>              2 cadre didactice NU îndeplinesc condiția de formare continuă </a:t>
            </a:r>
            <a:r>
              <a:rPr lang="ro-RO" dirty="0">
                <a:solidFill>
                  <a:srgbClr val="FF0000"/>
                </a:solidFill>
              </a:rPr>
              <a:t>(11,76%)</a:t>
            </a:r>
          </a:p>
          <a:p>
            <a:pPr marL="0" indent="0">
              <a:buNone/>
            </a:pPr>
            <a:r>
              <a:rPr lang="ro-RO" dirty="0"/>
              <a:t>              9 cadre didactice ÎNDEPLINESC condiția de formare continuă </a:t>
            </a:r>
            <a:r>
              <a:rPr lang="ro-RO" dirty="0">
                <a:solidFill>
                  <a:srgbClr val="FF0000"/>
                </a:solidFill>
              </a:rPr>
              <a:t>(52.96%)</a:t>
            </a:r>
          </a:p>
        </p:txBody>
      </p:sp>
    </p:spTree>
    <p:extLst>
      <p:ext uri="{BB962C8B-B14F-4D97-AF65-F5344CB8AC3E}">
        <p14:creationId xmlns:p14="http://schemas.microsoft.com/office/powerpoint/2010/main" val="31286328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0D4AF8-936C-4881-B70B-0BE9411FCB60}"/>
              </a:ext>
            </a:extLst>
          </p:cNvPr>
          <p:cNvSpPr>
            <a:spLocks noGrp="1"/>
          </p:cNvSpPr>
          <p:nvPr>
            <p:ph type="title"/>
          </p:nvPr>
        </p:nvSpPr>
        <p:spPr/>
        <p:txBody>
          <a:bodyPr/>
          <a:lstStyle/>
          <a:p>
            <a:pPr algn="ctr"/>
            <a:r>
              <a:rPr lang="ro-RO" dirty="0"/>
              <a:t>Învățământ primar</a:t>
            </a:r>
          </a:p>
        </p:txBody>
      </p:sp>
      <p:sp>
        <p:nvSpPr>
          <p:cNvPr id="3" name="Content Placeholder 2">
            <a:extLst>
              <a:ext uri="{FF2B5EF4-FFF2-40B4-BE49-F238E27FC236}">
                <a16:creationId xmlns:a16="http://schemas.microsoft.com/office/drawing/2014/main" id="{32F15784-D0BF-41DA-9B7C-F3058649A036}"/>
              </a:ext>
            </a:extLst>
          </p:cNvPr>
          <p:cNvSpPr>
            <a:spLocks noGrp="1"/>
          </p:cNvSpPr>
          <p:nvPr>
            <p:ph idx="1"/>
          </p:nvPr>
        </p:nvSpPr>
        <p:spPr/>
        <p:txBody>
          <a:bodyPr/>
          <a:lstStyle/>
          <a:p>
            <a:r>
              <a:rPr lang="ro-RO" b="1" dirty="0">
                <a:solidFill>
                  <a:srgbClr val="FF0000"/>
                </a:solidFill>
              </a:rPr>
              <a:t>Total: 7 cadre didactice</a:t>
            </a:r>
            <a:endParaRPr lang="ro-RO" dirty="0"/>
          </a:p>
          <a:p>
            <a:pPr marL="0" indent="0">
              <a:buNone/>
            </a:pPr>
            <a:r>
              <a:rPr lang="ro-RO" dirty="0"/>
              <a:t>              1 cadru didactic NU are niciun ciclu complet de 5 ani de la definitivat (14,28%)</a:t>
            </a:r>
          </a:p>
          <a:p>
            <a:pPr marL="0" indent="0">
              <a:buNone/>
            </a:pPr>
            <a:r>
              <a:rPr lang="ro-RO" dirty="0"/>
              <a:t>              1 cadru didactic NU îndeplinește condiția de formare continuă </a:t>
            </a:r>
            <a:r>
              <a:rPr lang="ro-RO" dirty="0">
                <a:solidFill>
                  <a:srgbClr val="FF0000"/>
                </a:solidFill>
              </a:rPr>
              <a:t>(14,28%)</a:t>
            </a:r>
          </a:p>
          <a:p>
            <a:pPr marL="0" indent="0">
              <a:buNone/>
            </a:pPr>
            <a:r>
              <a:rPr lang="ro-RO" dirty="0"/>
              <a:t>              5 cadre didactice ÎNDEPLINESC condiția de formare continuă </a:t>
            </a:r>
            <a:r>
              <a:rPr lang="ro-RO" dirty="0">
                <a:solidFill>
                  <a:srgbClr val="FF0000"/>
                </a:solidFill>
              </a:rPr>
              <a:t>(71,44%)</a:t>
            </a:r>
          </a:p>
          <a:p>
            <a:endParaRPr lang="ro-RO" dirty="0"/>
          </a:p>
        </p:txBody>
      </p:sp>
    </p:spTree>
    <p:extLst>
      <p:ext uri="{BB962C8B-B14F-4D97-AF65-F5344CB8AC3E}">
        <p14:creationId xmlns:p14="http://schemas.microsoft.com/office/powerpoint/2010/main" val="7842249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56737D-DF94-48B7-9336-4BBC449C8DCF}"/>
              </a:ext>
            </a:extLst>
          </p:cNvPr>
          <p:cNvSpPr>
            <a:spLocks noGrp="1"/>
          </p:cNvSpPr>
          <p:nvPr>
            <p:ph type="title"/>
          </p:nvPr>
        </p:nvSpPr>
        <p:spPr/>
        <p:txBody>
          <a:bodyPr/>
          <a:lstStyle/>
          <a:p>
            <a:pPr algn="ctr"/>
            <a:r>
              <a:rPr lang="ro-RO" dirty="0"/>
              <a:t>Învățământ preuniversitar</a:t>
            </a:r>
          </a:p>
        </p:txBody>
      </p:sp>
      <p:sp>
        <p:nvSpPr>
          <p:cNvPr id="3" name="Content Placeholder 2">
            <a:extLst>
              <a:ext uri="{FF2B5EF4-FFF2-40B4-BE49-F238E27FC236}">
                <a16:creationId xmlns:a16="http://schemas.microsoft.com/office/drawing/2014/main" id="{6B72D5CD-9200-44F6-845E-FF71DA0E4424}"/>
              </a:ext>
            </a:extLst>
          </p:cNvPr>
          <p:cNvSpPr>
            <a:spLocks noGrp="1"/>
          </p:cNvSpPr>
          <p:nvPr>
            <p:ph idx="1"/>
          </p:nvPr>
        </p:nvSpPr>
        <p:spPr/>
        <p:txBody>
          <a:bodyPr/>
          <a:lstStyle/>
          <a:p>
            <a:r>
              <a:rPr lang="ro-RO" b="1" dirty="0">
                <a:solidFill>
                  <a:srgbClr val="FF0000"/>
                </a:solidFill>
              </a:rPr>
              <a:t>Total:  73 cadre didactice</a:t>
            </a:r>
          </a:p>
          <a:p>
            <a:pPr marL="0" indent="0">
              <a:buNone/>
            </a:pPr>
            <a:r>
              <a:rPr lang="ro-RO" dirty="0"/>
              <a:t>              5 cadre didactice LIPSĂ DEFINITIVAT </a:t>
            </a:r>
            <a:r>
              <a:rPr lang="ro-RO" dirty="0">
                <a:solidFill>
                  <a:srgbClr val="FF0000"/>
                </a:solidFill>
              </a:rPr>
              <a:t>(6,84%)</a:t>
            </a:r>
          </a:p>
          <a:p>
            <a:pPr marL="0" indent="0">
              <a:buNone/>
            </a:pPr>
            <a:r>
              <a:rPr lang="ro-RO" dirty="0"/>
              <a:t>              7 cadre didactice NU au niciun ciclu complet de 5 ani de la definitivat </a:t>
            </a:r>
            <a:r>
              <a:rPr lang="ro-RO" dirty="0">
                <a:solidFill>
                  <a:srgbClr val="FF0000"/>
                </a:solidFill>
              </a:rPr>
              <a:t>(9,58%)</a:t>
            </a:r>
          </a:p>
          <a:p>
            <a:pPr marL="0" indent="0">
              <a:buNone/>
            </a:pPr>
            <a:r>
              <a:rPr lang="ro-RO" dirty="0"/>
              <a:t>              15 cadre didactice NU îndeplinesc condiția de formare continuă </a:t>
            </a:r>
            <a:r>
              <a:rPr lang="ro-RO" dirty="0">
                <a:solidFill>
                  <a:srgbClr val="FF0000"/>
                </a:solidFill>
              </a:rPr>
              <a:t>(20,54%)</a:t>
            </a:r>
          </a:p>
          <a:p>
            <a:pPr marL="0" indent="0">
              <a:buNone/>
            </a:pPr>
            <a:r>
              <a:rPr lang="ro-RO" dirty="0"/>
              <a:t>              46 cadre didactice ÎNDEPLINESC condiția de formare continuă </a:t>
            </a:r>
            <a:r>
              <a:rPr lang="ro-RO" dirty="0">
                <a:solidFill>
                  <a:srgbClr val="FF0000"/>
                </a:solidFill>
              </a:rPr>
              <a:t>(63,04%)</a:t>
            </a:r>
          </a:p>
          <a:p>
            <a:endParaRPr lang="ro-RO" dirty="0"/>
          </a:p>
        </p:txBody>
      </p:sp>
    </p:spTree>
    <p:extLst>
      <p:ext uri="{BB962C8B-B14F-4D97-AF65-F5344CB8AC3E}">
        <p14:creationId xmlns:p14="http://schemas.microsoft.com/office/powerpoint/2010/main" val="39944409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B9C24D-4F57-4E4E-90B8-5B9E5D7E8BA9}"/>
              </a:ext>
            </a:extLst>
          </p:cNvPr>
          <p:cNvSpPr>
            <a:spLocks noGrp="1"/>
          </p:cNvSpPr>
          <p:nvPr>
            <p:ph type="title"/>
          </p:nvPr>
        </p:nvSpPr>
        <p:spPr/>
        <p:txBody>
          <a:bodyPr/>
          <a:lstStyle/>
          <a:p>
            <a:pPr algn="ctr"/>
            <a:r>
              <a:rPr lang="ro-RO" dirty="0"/>
              <a:t>recomandări</a:t>
            </a:r>
          </a:p>
        </p:txBody>
      </p:sp>
      <p:sp>
        <p:nvSpPr>
          <p:cNvPr id="3" name="Content Placeholder 2">
            <a:extLst>
              <a:ext uri="{FF2B5EF4-FFF2-40B4-BE49-F238E27FC236}">
                <a16:creationId xmlns:a16="http://schemas.microsoft.com/office/drawing/2014/main" id="{2FFAEE92-68AC-4989-90DD-B8C903385F91}"/>
              </a:ext>
            </a:extLst>
          </p:cNvPr>
          <p:cNvSpPr>
            <a:spLocks noGrp="1"/>
          </p:cNvSpPr>
          <p:nvPr>
            <p:ph idx="1"/>
          </p:nvPr>
        </p:nvSpPr>
        <p:spPr/>
        <p:txBody>
          <a:bodyPr/>
          <a:lstStyle/>
          <a:p>
            <a:pPr algn="just"/>
            <a:r>
              <a:rPr lang="ro-RO" dirty="0"/>
              <a:t>Pentru cei care în ciclul incomplet au puține credite – PARTICIPAREA la cursuri.</a:t>
            </a:r>
          </a:p>
          <a:p>
            <a:pPr algn="just"/>
            <a:r>
              <a:rPr lang="ro-RO" dirty="0"/>
              <a:t>Dacă în școală pentru un curs sunt 25 participanți putem solicita la CCD să se facă acest grup omogen pentru școala noastră.</a:t>
            </a:r>
          </a:p>
          <a:p>
            <a:pPr algn="just"/>
            <a:r>
              <a:rPr lang="ro-RO" dirty="0"/>
              <a:t>Gestionarea creditelor astfel încât în 5 ani să se acumuleze minimum 90 credite și să se îndeplinească condiția de formare conform </a:t>
            </a:r>
            <a:r>
              <a:rPr lang="nn-NO" dirty="0"/>
              <a:t>art. 245, alin. (6) din Legea educaţiei naţionale nr. 1/2011</a:t>
            </a:r>
            <a:endParaRPr lang="ro-RO" dirty="0"/>
          </a:p>
          <a:p>
            <a:pPr algn="just"/>
            <a:r>
              <a:rPr lang="ro-RO" dirty="0"/>
              <a:t>Cei cărora anul viitor li se termină ciclul incomplet să se asigure că au cele 90 credite.</a:t>
            </a:r>
          </a:p>
          <a:p>
            <a:endParaRPr lang="ro-RO" dirty="0"/>
          </a:p>
        </p:txBody>
      </p:sp>
    </p:spTree>
    <p:extLst>
      <p:ext uri="{BB962C8B-B14F-4D97-AF65-F5344CB8AC3E}">
        <p14:creationId xmlns:p14="http://schemas.microsoft.com/office/powerpoint/2010/main" val="14880828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034FDFD-A989-477A-89BA-7A363A5C852D}"/>
              </a:ext>
            </a:extLst>
          </p:cNvPr>
          <p:cNvSpPr>
            <a:spLocks noGrp="1"/>
          </p:cNvSpPr>
          <p:nvPr>
            <p:ph idx="1"/>
          </p:nvPr>
        </p:nvSpPr>
        <p:spPr>
          <a:xfrm>
            <a:off x="1451579" y="843380"/>
            <a:ext cx="9603275" cy="4622966"/>
          </a:xfrm>
        </p:spPr>
        <p:txBody>
          <a:bodyPr/>
          <a:lstStyle/>
          <a:p>
            <a:endParaRPr lang="ro-RO" sz="2400" dirty="0">
              <a:solidFill>
                <a:srgbClr val="000000"/>
              </a:solidFill>
              <a:latin typeface="Times New Roman" panose="02020603050405020304" pitchFamily="18" charset="0"/>
            </a:endParaRPr>
          </a:p>
          <a:p>
            <a:pPr algn="ctr"/>
            <a:r>
              <a:rPr lang="ro-RO" sz="2400" dirty="0">
                <a:solidFill>
                  <a:srgbClr val="000000"/>
                </a:solidFill>
                <a:latin typeface="Times New Roman" panose="02020603050405020304" pitchFamily="18" charset="0"/>
              </a:rPr>
              <a:t> </a:t>
            </a:r>
            <a:r>
              <a:rPr lang="ro-RO" b="1" dirty="0">
                <a:solidFill>
                  <a:srgbClr val="000000"/>
                </a:solidFill>
                <a:latin typeface="Times New Roman" panose="02020603050405020304" pitchFamily="18" charset="0"/>
              </a:rPr>
              <a:t>Procedură specifică privind </a:t>
            </a:r>
            <a:r>
              <a:rPr lang="it-IT" b="1" dirty="0">
                <a:solidFill>
                  <a:srgbClr val="000000"/>
                </a:solidFill>
                <a:latin typeface="Times New Roman" panose="02020603050405020304" pitchFamily="18" charset="0"/>
              </a:rPr>
              <a:t>recunoaștere și echivalare în credite profesionale transferabile </a:t>
            </a:r>
            <a:r>
              <a:rPr lang="ro-RO" b="1" dirty="0">
                <a:solidFill>
                  <a:srgbClr val="000000"/>
                </a:solidFill>
                <a:latin typeface="Times New Roman" panose="02020603050405020304" pitchFamily="18" charset="0"/>
              </a:rPr>
              <a:t>a competențelor dobândite în cadrul programelor pentru dezvoltare profesională continuă </a:t>
            </a:r>
            <a:r>
              <a:rPr lang="ro-RO" sz="2400" b="1" dirty="0">
                <a:solidFill>
                  <a:srgbClr val="FF0000"/>
                </a:solidFill>
                <a:latin typeface="Times New Roman" panose="02020603050405020304" pitchFamily="18" charset="0"/>
              </a:rPr>
              <a:t>complementare </a:t>
            </a:r>
          </a:p>
          <a:p>
            <a:pPr algn="ctr"/>
            <a:endParaRPr lang="ro-RO" b="1" dirty="0">
              <a:solidFill>
                <a:srgbClr val="000000"/>
              </a:solidFill>
              <a:latin typeface="Times New Roman" panose="02020603050405020304" pitchFamily="18" charset="0"/>
            </a:endParaRPr>
          </a:p>
          <a:p>
            <a:pPr algn="ctr"/>
            <a:r>
              <a:rPr lang="ro-RO" sz="3600" b="1" dirty="0">
                <a:solidFill>
                  <a:srgbClr val="FF0000"/>
                </a:solidFill>
                <a:latin typeface="Times New Roman" panose="02020603050405020304" pitchFamily="18" charset="0"/>
              </a:rPr>
              <a:t>NU SE APLICĂ ÎN ACEST AN ȘCOLAR!</a:t>
            </a:r>
            <a:endParaRPr lang="ro-RO" sz="3600" dirty="0">
              <a:solidFill>
                <a:srgbClr val="FF0000"/>
              </a:solidFill>
            </a:endParaRPr>
          </a:p>
        </p:txBody>
      </p:sp>
    </p:spTree>
    <p:extLst>
      <p:ext uri="{BB962C8B-B14F-4D97-AF65-F5344CB8AC3E}">
        <p14:creationId xmlns:p14="http://schemas.microsoft.com/office/powerpoint/2010/main" val="710315374"/>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101</TotalTime>
  <Words>910</Words>
  <Application>Microsoft Office PowerPoint</Application>
  <PresentationFormat>Widescreen</PresentationFormat>
  <Paragraphs>72</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Gill Sans MT</vt:lpstr>
      <vt:lpstr>Palatino Linotype</vt:lpstr>
      <vt:lpstr>Times New Roman</vt:lpstr>
      <vt:lpstr>Gallery</vt:lpstr>
      <vt:lpstr>Comisia de Mentorat Didactic și Formare în Cariera Didactică  </vt:lpstr>
      <vt:lpstr>Comisia de Mentorat Didactic și Formare în Cariera Didactică</vt:lpstr>
      <vt:lpstr>Sistemul de acumulare, recunoaştere şi echivalare a creditelor profesionale transferabile </vt:lpstr>
      <vt:lpstr>Metodologia</vt:lpstr>
      <vt:lpstr>Învățământ preșcolar</vt:lpstr>
      <vt:lpstr>Învățământ primar</vt:lpstr>
      <vt:lpstr>Învățământ preuniversitar</vt:lpstr>
      <vt:lpstr>recomandări</vt:lpstr>
      <vt:lpstr>PowerPoint Presentation</vt:lpstr>
      <vt:lpstr>PowerPoint Presentation</vt:lpstr>
      <vt:lpstr>Grilă de acordare a unui număr de credite profesionale transferabile personalul didactic, la nivelul unității de învățământ, prin recunoașterea și echivalarea competențelor dobândite, ca urmare a participării la programe pentru abilitare funcțională</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Comisia de Mentorat Didactic și Formare în Cariera Didactică</dc:title>
  <dc:creator>Asus</dc:creator>
  <cp:lastModifiedBy>Asus</cp:lastModifiedBy>
  <cp:revision>17</cp:revision>
  <dcterms:created xsi:type="dcterms:W3CDTF">2022-10-08T12:34:33Z</dcterms:created>
  <dcterms:modified xsi:type="dcterms:W3CDTF">2022-11-03T18:13:23Z</dcterms:modified>
</cp:coreProperties>
</file>