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08T16:12:51.856" idx="1">
    <p:pos x="10" y="10"/>
    <p:text>macheta trebuie trimisă cât mai repede - în funcție de ea se vor chema la programele de formare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81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31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98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47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75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77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98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2361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25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40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65A1E-E520-4429-9F32-8A7DC523320D}" type="datetimeFigureOut">
              <a:rPr lang="ro-RO" smtClean="0"/>
              <a:t>11.10.2022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68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615DA-472B-4C3C-8070-88A71A3AF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o-RO" dirty="0"/>
              <a:t>Comisia de Mentorat Didactic și Formare în Cariera Didactică </a:t>
            </a:r>
            <a:br>
              <a:rPr lang="ro-RO" dirty="0"/>
            </a:br>
            <a:endParaRPr lang="ro-RO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B43DF-D38D-43EB-BF33-D2E0A4262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ro-RO" dirty="0"/>
              <a:t>Consiliul profesoral </a:t>
            </a:r>
            <a:r>
              <a:rPr lang="ro-RO"/>
              <a:t>– 10.10.2022 – Camelia ismana-ilisan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28472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40EC3-6F2B-4E8C-909E-79D48B297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8000" dirty="0"/>
              <a:t>Vă mulțumim!</a:t>
            </a:r>
          </a:p>
        </p:txBody>
      </p:sp>
    </p:spTree>
    <p:extLst>
      <p:ext uri="{BB962C8B-B14F-4D97-AF65-F5344CB8AC3E}">
        <p14:creationId xmlns:p14="http://schemas.microsoft.com/office/powerpoint/2010/main" val="71183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C500-CC65-4DC5-8B6E-6B0DB35F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445700"/>
          </a:xfrm>
        </p:spPr>
        <p:txBody>
          <a:bodyPr>
            <a:normAutofit/>
          </a:bodyPr>
          <a:lstStyle/>
          <a:p>
            <a:pPr algn="ctr"/>
            <a:r>
              <a:rPr lang="ro-RO" sz="1200" b="1" dirty="0"/>
              <a:t>Metodologia-cadru </a:t>
            </a:r>
            <a:br>
              <a:rPr lang="ro-RO" sz="1200" dirty="0"/>
            </a:br>
            <a:r>
              <a:rPr lang="ro-RO" sz="1200" b="1" dirty="0"/>
              <a:t>privind asigurarea calității programelor pentru dezvoltarea profesională continuă </a:t>
            </a:r>
            <a:br>
              <a:rPr lang="ro-RO" sz="1200" dirty="0"/>
            </a:br>
            <a:r>
              <a:rPr lang="ro-RO" sz="1200" b="1" dirty="0"/>
              <a:t>a cadrelor didactice din învățământul preuniversitar și de acumulare </a:t>
            </a:r>
            <a:br>
              <a:rPr lang="ro-RO" sz="1200" dirty="0"/>
            </a:br>
            <a:r>
              <a:rPr lang="ro-RO" sz="1200" b="1" dirty="0"/>
              <a:t>a creditelor profesionale transferabile </a:t>
            </a:r>
            <a:br>
              <a:rPr lang="ro-RO" sz="1200" b="1" dirty="0"/>
            </a:br>
            <a:r>
              <a:rPr lang="ro-RO" sz="1200" b="1" dirty="0"/>
              <a:t>O.M. </a:t>
            </a:r>
            <a:r>
              <a:rPr lang="ro-RO" sz="1200" b="1"/>
              <a:t>4.224/06/07/2022</a:t>
            </a:r>
            <a:endParaRPr lang="ro-RO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25E7-A2AC-492C-8338-3D0977E7D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o-RO" b="1" dirty="0"/>
          </a:p>
          <a:p>
            <a:pPr algn="just"/>
            <a:r>
              <a:rPr lang="ro-RO" b="1" dirty="0"/>
              <a:t>Art. 60. </a:t>
            </a:r>
            <a:r>
              <a:rPr lang="ro-RO" dirty="0"/>
              <a:t>– (1) Personalul didactic din învăţământul preuniversitar are obligația legală, prevăzută la art. 245, alin. (6) din Legea educaţiei naţionale nr. 1/2011, cu modificările şi completările ulterioare, de a participa periodic la diferite forme de organizare a formării continue, astfel încât să acumuleze, la fiecare interval consecutiv de 5 ani școlari de activitate didactică la catedră, calculat de la data promovării examenului de definitivare în învăţământ, minimum 90 de credite profesionale transferabile, fără a lua în calcul perioadele de suspendare a contractului individual de muncă, în condițiile legii. </a:t>
            </a:r>
          </a:p>
        </p:txBody>
      </p:sp>
    </p:spTree>
    <p:extLst>
      <p:ext uri="{BB962C8B-B14F-4D97-AF65-F5344CB8AC3E}">
        <p14:creationId xmlns:p14="http://schemas.microsoft.com/office/powerpoint/2010/main" val="59261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FFBD-DFA0-4CA9-B675-51786E1A4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Sistemul de acumulare, recunoaştere şi echivalare a creditelor profesionale transferabile </a:t>
            </a:r>
            <a:endParaRPr lang="ro-RO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E1D2-464A-4035-9ED8-1FE53CCF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O.M. 4.224/06.07.2022 </a:t>
            </a:r>
          </a:p>
          <a:p>
            <a:r>
              <a:rPr lang="ro-RO" b="1" dirty="0"/>
              <a:t>Art. 66. </a:t>
            </a:r>
            <a:r>
              <a:rPr lang="ro-RO" dirty="0"/>
              <a:t>În situația în care cadrul didactic a finalizat diferite forme de organizare a formării continue, acesta are obligația de a depune documente suport de certificare, însoțite de o cerere privind evaluarea stadiului de îndeplinire a condiției de formare pentru personalul didactic, la secretariatul unităţii de învăţământ în care este încadrat în anul școlar respectiv, în perioada </a:t>
            </a:r>
            <a:r>
              <a:rPr lang="ro-RO" b="1" dirty="0">
                <a:solidFill>
                  <a:srgbClr val="FF0000"/>
                </a:solidFill>
              </a:rPr>
              <a:t>1 septembrie - 31 octombrie. </a:t>
            </a:r>
          </a:p>
        </p:txBody>
      </p:sp>
    </p:spTree>
    <p:extLst>
      <p:ext uri="{BB962C8B-B14F-4D97-AF65-F5344CB8AC3E}">
        <p14:creationId xmlns:p14="http://schemas.microsoft.com/office/powerpoint/2010/main" val="69979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AB1A9-C0EE-41A4-8131-49346FB5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Exemple de calcul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85C3B3-1631-40CB-9DD5-487069C440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240752"/>
              </p:ext>
            </p:extLst>
          </p:nvPr>
        </p:nvGraphicFramePr>
        <p:xfrm>
          <a:off x="1450975" y="2011680"/>
          <a:ext cx="9604376" cy="2804637"/>
        </p:xfrm>
        <a:graphic>
          <a:graphicData uri="http://schemas.openxmlformats.org/drawingml/2006/table">
            <a:tbl>
              <a:tblPr firstRow="1" firstCol="1" bandRow="1"/>
              <a:tblGrid>
                <a:gridCol w="801005">
                  <a:extLst>
                    <a:ext uri="{9D8B030D-6E8A-4147-A177-3AD203B41FA5}">
                      <a16:colId xmlns:a16="http://schemas.microsoft.com/office/drawing/2014/main" val="1397616389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1915656295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2891209403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3232012714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194649279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1480863063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2098709079"/>
                    </a:ext>
                  </a:extLst>
                </a:gridCol>
                <a:gridCol w="801005">
                  <a:extLst>
                    <a:ext uri="{9D8B030D-6E8A-4147-A177-3AD203B41FA5}">
                      <a16:colId xmlns:a16="http://schemas.microsoft.com/office/drawing/2014/main" val="3071301690"/>
                    </a:ext>
                  </a:extLst>
                </a:gridCol>
                <a:gridCol w="1600089">
                  <a:extLst>
                    <a:ext uri="{9D8B030D-6E8A-4147-A177-3AD203B41FA5}">
                      <a16:colId xmlns:a16="http://schemas.microsoft.com/office/drawing/2014/main" val="1160911819"/>
                    </a:ext>
                  </a:extLst>
                </a:gridCol>
                <a:gridCol w="1596247">
                  <a:extLst>
                    <a:ext uri="{9D8B030D-6E8A-4147-A177-3AD203B41FA5}">
                      <a16:colId xmlns:a16="http://schemas.microsoft.com/office/drawing/2014/main" val="2204251757"/>
                    </a:ext>
                  </a:extLst>
                </a:gridCol>
              </a:tblGrid>
              <a:tr h="45750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PRIMUL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 DOILEA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 TREILEA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ULTIMUL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CICLU INCOMPLET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81906"/>
                  </a:ext>
                </a:extLst>
              </a:tr>
              <a:tr h="1393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2002 – anul promovării 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examenului de definitivat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2013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924737"/>
                  </a:ext>
                </a:extLst>
              </a:tr>
              <a:tr h="23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4774"/>
                  </a:ext>
                </a:extLst>
              </a:tr>
              <a:tr h="23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22511"/>
                  </a:ext>
                </a:extLst>
              </a:tr>
              <a:tr h="23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707664"/>
                  </a:ext>
                </a:extLst>
              </a:tr>
              <a:tr h="238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39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F2DDA5-4666-4728-A479-9870E10FC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036624"/>
              </p:ext>
            </p:extLst>
          </p:nvPr>
        </p:nvGraphicFramePr>
        <p:xfrm>
          <a:off x="811033" y="1853755"/>
          <a:ext cx="10244316" cy="3402057"/>
        </p:xfrm>
        <a:graphic>
          <a:graphicData uri="http://schemas.openxmlformats.org/drawingml/2006/table">
            <a:tbl>
              <a:tblPr firstRow="1" firstCol="1" bandRow="1"/>
              <a:tblGrid>
                <a:gridCol w="1706703">
                  <a:extLst>
                    <a:ext uri="{9D8B030D-6E8A-4147-A177-3AD203B41FA5}">
                      <a16:colId xmlns:a16="http://schemas.microsoft.com/office/drawing/2014/main" val="3776717040"/>
                    </a:ext>
                  </a:extLst>
                </a:gridCol>
                <a:gridCol w="1708752">
                  <a:extLst>
                    <a:ext uri="{9D8B030D-6E8A-4147-A177-3AD203B41FA5}">
                      <a16:colId xmlns:a16="http://schemas.microsoft.com/office/drawing/2014/main" val="3487460050"/>
                    </a:ext>
                  </a:extLst>
                </a:gridCol>
                <a:gridCol w="1706703">
                  <a:extLst>
                    <a:ext uri="{9D8B030D-6E8A-4147-A177-3AD203B41FA5}">
                      <a16:colId xmlns:a16="http://schemas.microsoft.com/office/drawing/2014/main" val="2390587032"/>
                    </a:ext>
                  </a:extLst>
                </a:gridCol>
                <a:gridCol w="1708752">
                  <a:extLst>
                    <a:ext uri="{9D8B030D-6E8A-4147-A177-3AD203B41FA5}">
                      <a16:colId xmlns:a16="http://schemas.microsoft.com/office/drawing/2014/main" val="1200024596"/>
                    </a:ext>
                  </a:extLst>
                </a:gridCol>
                <a:gridCol w="1706703">
                  <a:extLst>
                    <a:ext uri="{9D8B030D-6E8A-4147-A177-3AD203B41FA5}">
                      <a16:colId xmlns:a16="http://schemas.microsoft.com/office/drawing/2014/main" val="2834097957"/>
                    </a:ext>
                  </a:extLst>
                </a:gridCol>
                <a:gridCol w="1706703">
                  <a:extLst>
                    <a:ext uri="{9D8B030D-6E8A-4147-A177-3AD203B41FA5}">
                      <a16:colId xmlns:a16="http://schemas.microsoft.com/office/drawing/2014/main" val="3688195342"/>
                    </a:ext>
                  </a:extLst>
                </a:gridCol>
              </a:tblGrid>
              <a:tr h="73963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PRIMUL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ULTIMUL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CICLU INCOMPLET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17523"/>
                  </a:ext>
                </a:extLst>
              </a:tr>
              <a:tr h="11188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2010- anul promovării 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examenului de definitivat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63426"/>
                  </a:ext>
                </a:extLst>
              </a:tr>
              <a:tr h="385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72942"/>
                  </a:ext>
                </a:extLst>
              </a:tr>
              <a:tr h="385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147467"/>
                  </a:ext>
                </a:extLst>
              </a:tr>
              <a:tr h="385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642153"/>
                  </a:ext>
                </a:extLst>
              </a:tr>
              <a:tr h="385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051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80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6BD3F37-4AA6-4ABC-BCD5-A380ACC602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497352"/>
              </p:ext>
            </p:extLst>
          </p:nvPr>
        </p:nvGraphicFramePr>
        <p:xfrm>
          <a:off x="1450975" y="2019632"/>
          <a:ext cx="9604375" cy="2800178"/>
        </p:xfrm>
        <a:graphic>
          <a:graphicData uri="http://schemas.openxmlformats.org/drawingml/2006/table">
            <a:tbl>
              <a:tblPr firstRow="1" firstCol="1" bandRow="1"/>
              <a:tblGrid>
                <a:gridCol w="1029589">
                  <a:extLst>
                    <a:ext uri="{9D8B030D-6E8A-4147-A177-3AD203B41FA5}">
                      <a16:colId xmlns:a16="http://schemas.microsoft.com/office/drawing/2014/main" val="3913648399"/>
                    </a:ext>
                  </a:extLst>
                </a:gridCol>
                <a:gridCol w="1033431">
                  <a:extLst>
                    <a:ext uri="{9D8B030D-6E8A-4147-A177-3AD203B41FA5}">
                      <a16:colId xmlns:a16="http://schemas.microsoft.com/office/drawing/2014/main" val="145560424"/>
                    </a:ext>
                  </a:extLst>
                </a:gridCol>
                <a:gridCol w="1031510">
                  <a:extLst>
                    <a:ext uri="{9D8B030D-6E8A-4147-A177-3AD203B41FA5}">
                      <a16:colId xmlns:a16="http://schemas.microsoft.com/office/drawing/2014/main" val="2573652905"/>
                    </a:ext>
                  </a:extLst>
                </a:gridCol>
                <a:gridCol w="1033431">
                  <a:extLst>
                    <a:ext uri="{9D8B030D-6E8A-4147-A177-3AD203B41FA5}">
                      <a16:colId xmlns:a16="http://schemas.microsoft.com/office/drawing/2014/main" val="3862787005"/>
                    </a:ext>
                  </a:extLst>
                </a:gridCol>
                <a:gridCol w="1826752">
                  <a:extLst>
                    <a:ext uri="{9D8B030D-6E8A-4147-A177-3AD203B41FA5}">
                      <a16:colId xmlns:a16="http://schemas.microsoft.com/office/drawing/2014/main" val="3482860656"/>
                    </a:ext>
                  </a:extLst>
                </a:gridCol>
                <a:gridCol w="1824831">
                  <a:extLst>
                    <a:ext uri="{9D8B030D-6E8A-4147-A177-3AD203B41FA5}">
                      <a16:colId xmlns:a16="http://schemas.microsoft.com/office/drawing/2014/main" val="626390328"/>
                    </a:ext>
                  </a:extLst>
                </a:gridCol>
                <a:gridCol w="1824831">
                  <a:extLst>
                    <a:ext uri="{9D8B030D-6E8A-4147-A177-3AD203B41FA5}">
                      <a16:colId xmlns:a16="http://schemas.microsoft.com/office/drawing/2014/main" val="864069794"/>
                    </a:ext>
                  </a:extLst>
                </a:gridCol>
              </a:tblGrid>
              <a:tr h="4552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PRIMUL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ULTIMUL CICLU COMPLET DE 5 ANI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OBSERVAȚII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CICLU INCOMPLET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706184"/>
                  </a:ext>
                </a:extLst>
              </a:tr>
              <a:tr h="920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2010 - anul promovării 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examenului de definitivat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801259"/>
                  </a:ext>
                </a:extLst>
              </a:tr>
              <a:tr h="237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2016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108418"/>
                  </a:ext>
                </a:extLst>
              </a:tr>
              <a:tr h="237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SUSPENDARE CIM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944747"/>
                  </a:ext>
                </a:extLst>
              </a:tr>
              <a:tr h="237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2013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SUSPENDARE CIM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350484"/>
                  </a:ext>
                </a:extLst>
              </a:tr>
              <a:tr h="237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2014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512772"/>
                  </a:ext>
                </a:extLst>
              </a:tr>
              <a:tr h="23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704651"/>
                  </a:ext>
                </a:extLst>
              </a:tr>
              <a:tr h="23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o-RO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o-R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497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0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89844-AC89-4563-B7DD-D27C4526E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Termen : 12.10.2022 – DE PREDAT Șefului de catedră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CB60F-DA67-4CDA-B0F3-F75170E67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Fiecare cadru didactic își calculează, începând de la definitivat, perioadele de formare pe cei 5 ani, iar </a:t>
            </a:r>
            <a:r>
              <a:rPr lang="ro-RO" b="1" dirty="0">
                <a:solidFill>
                  <a:srgbClr val="7030A0"/>
                </a:solidFill>
              </a:rPr>
              <a:t>pentru ultima perioadă completă de 5 ani </a:t>
            </a:r>
            <a:r>
              <a:rPr lang="ro-RO" dirty="0"/>
              <a:t>trebuie să aducă un dosar cu următoarele acte:</a:t>
            </a:r>
          </a:p>
          <a:p>
            <a:r>
              <a:rPr lang="ro-RO" dirty="0"/>
              <a:t>1. copie diplomă DEFINITIVAT</a:t>
            </a:r>
          </a:p>
          <a:p>
            <a:r>
              <a:rPr lang="ro-RO" dirty="0"/>
              <a:t>2. copii acte care să ateste faptul că îndeplinește condițiile de formare continuă (art.245. Legea Educației)</a:t>
            </a:r>
          </a:p>
          <a:p>
            <a:r>
              <a:rPr lang="ro-RO" dirty="0"/>
              <a:t>3. cerere prin care solicită </a:t>
            </a:r>
            <a:r>
              <a:rPr lang="ro-RO" dirty="0">
                <a:solidFill>
                  <a:prstClr val="black"/>
                </a:solidFill>
              </a:rPr>
              <a:t> </a:t>
            </a:r>
            <a:r>
              <a:rPr lang="ro-RO" b="1" dirty="0">
                <a:solidFill>
                  <a:srgbClr val="FF0000"/>
                </a:solidFill>
              </a:rPr>
              <a:t>evaluarea stadiului de îndeplinire a condiției de formare.</a:t>
            </a:r>
          </a:p>
        </p:txBody>
      </p:sp>
    </p:spTree>
    <p:extLst>
      <p:ext uri="{BB962C8B-B14F-4D97-AF65-F5344CB8AC3E}">
        <p14:creationId xmlns:p14="http://schemas.microsoft.com/office/powerpoint/2010/main" val="254778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3C74-802C-437E-AB8F-1D291E1B6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Termen : 12.10.2022 – DE PREDAT Șefului de catedră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59806-E8F3-41B6-A25D-908118B32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  <a:p>
            <a:r>
              <a:rPr lang="ro-RO" dirty="0"/>
              <a:t>Pentru </a:t>
            </a:r>
            <a:r>
              <a:rPr lang="ro-RO" b="1" dirty="0">
                <a:solidFill>
                  <a:srgbClr val="FF0000"/>
                </a:solidFill>
              </a:rPr>
              <a:t>perioada incompletă </a:t>
            </a:r>
            <a:r>
              <a:rPr lang="ro-RO" dirty="0"/>
              <a:t>de formare veți transmite șefului de catedră câte credite aveți până în prezent (sau le notați pe o foaie de hârtie și o veți adăuga la dosar).</a:t>
            </a:r>
          </a:p>
        </p:txBody>
      </p:sp>
    </p:spTree>
    <p:extLst>
      <p:ext uri="{BB962C8B-B14F-4D97-AF65-F5344CB8AC3E}">
        <p14:creationId xmlns:p14="http://schemas.microsoft.com/office/powerpoint/2010/main" val="3939913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C78E-63C3-4C67-B746-BCC190BF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Termen 13.10.2022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09AF1-2C28-42BD-932D-E7632849E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Șefii de catedră vor preda dosarele comisiei de Mentorat Didactic și Formare în Cariera Didactică.</a:t>
            </a:r>
          </a:p>
          <a:p>
            <a:r>
              <a:rPr lang="ro-RO" dirty="0"/>
              <a:t>Șefii de catedră vor transmite numărul de credite pentru perioada incompletă de formare conform machetei:</a:t>
            </a:r>
          </a:p>
          <a:p>
            <a:endParaRPr lang="ro-R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38BE0A-F952-4B8D-A668-39379ABF0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9" y="4180326"/>
            <a:ext cx="10668301" cy="43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17285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</TotalTime>
  <Words>553</Words>
  <Application>Microsoft Office PowerPoint</Application>
  <PresentationFormat>Widescreen</PresentationFormat>
  <Paragraphs>152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Gallery</vt:lpstr>
      <vt:lpstr>Comisia de Mentorat Didactic și Formare în Cariera Didactică  </vt:lpstr>
      <vt:lpstr>Metodologia-cadru  privind asigurarea calității programelor pentru dezvoltarea profesională continuă  a cadrelor didactice din învățământul preuniversitar și de acumulare  a creditelor profesionale transferabile  O.M. 4.224/06/07/2022</vt:lpstr>
      <vt:lpstr>Sistemul de acumulare, recunoaştere şi echivalare a creditelor profesionale transferabile </vt:lpstr>
      <vt:lpstr>Exemple de calcul </vt:lpstr>
      <vt:lpstr>PowerPoint Presentation</vt:lpstr>
      <vt:lpstr>PowerPoint Presentation</vt:lpstr>
      <vt:lpstr>Termen : 12.10.2022 – DE PREDAT Șefului de catedră</vt:lpstr>
      <vt:lpstr>Termen : 12.10.2022 – DE PREDAT Șefului de catedră</vt:lpstr>
      <vt:lpstr>Termen 13.10.2022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Comisia de Mentorat Didactic și Formare în Cariera Didactică</dc:title>
  <dc:creator>Asus</dc:creator>
  <cp:lastModifiedBy>Asus</cp:lastModifiedBy>
  <cp:revision>7</cp:revision>
  <dcterms:created xsi:type="dcterms:W3CDTF">2022-10-08T12:34:33Z</dcterms:created>
  <dcterms:modified xsi:type="dcterms:W3CDTF">2022-10-11T14:13:02Z</dcterms:modified>
</cp:coreProperties>
</file>