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181F4E01-BB0C-4451-BB71-4E4461614F7C}" type="datetimeFigureOut">
              <a:rPr lang="en-US" smtClean="0"/>
              <a:t>11/9/2022</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7D08780D-71FB-4C3F-98D8-7A984C44A087}" type="slidenum">
              <a:rPr lang="en-US" smtClean="0"/>
              <a:t>‹#›</a:t>
            </a:fld>
            <a:endParaRPr lang="en-US"/>
          </a:p>
        </p:txBody>
      </p:sp>
    </p:spTree>
    <p:extLst>
      <p:ext uri="{BB962C8B-B14F-4D97-AF65-F5344CB8AC3E}">
        <p14:creationId xmlns:p14="http://schemas.microsoft.com/office/powerpoint/2010/main" val="220273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1F4E01-BB0C-4451-BB71-4E4461614F7C}"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08780D-71FB-4C3F-98D8-7A984C44A087}" type="slidenum">
              <a:rPr lang="en-US" smtClean="0"/>
              <a:t>‹#›</a:t>
            </a:fld>
            <a:endParaRPr lang="en-US"/>
          </a:p>
        </p:txBody>
      </p:sp>
    </p:spTree>
    <p:extLst>
      <p:ext uri="{BB962C8B-B14F-4D97-AF65-F5344CB8AC3E}">
        <p14:creationId xmlns:p14="http://schemas.microsoft.com/office/powerpoint/2010/main" val="2602620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181F4E01-BB0C-4451-BB71-4E4461614F7C}" type="datetimeFigureOut">
              <a:rPr lang="en-US" smtClean="0"/>
              <a:t>11/9/2022</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7D08780D-71FB-4C3F-98D8-7A984C44A087}" type="slidenum">
              <a:rPr lang="en-US" smtClean="0"/>
              <a:t>‹#›</a:t>
            </a:fld>
            <a:endParaRPr lang="en-US"/>
          </a:p>
        </p:txBody>
      </p:sp>
    </p:spTree>
    <p:extLst>
      <p:ext uri="{BB962C8B-B14F-4D97-AF65-F5344CB8AC3E}">
        <p14:creationId xmlns:p14="http://schemas.microsoft.com/office/powerpoint/2010/main" val="4140011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181F4E01-BB0C-4451-BB71-4E4461614F7C}" type="datetimeFigureOut">
              <a:rPr lang="en-US" smtClean="0"/>
              <a:t>11/9/2022</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7D08780D-71FB-4C3F-98D8-7A984C44A087}" type="slidenum">
              <a:rPr lang="en-US" smtClean="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569031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181F4E01-BB0C-4451-BB71-4E4461614F7C}" type="datetimeFigureOut">
              <a:rPr lang="en-US" smtClean="0"/>
              <a:t>11/9/2022</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7D08780D-71FB-4C3F-98D8-7A984C44A087}" type="slidenum">
              <a:rPr lang="en-US" smtClean="0"/>
              <a:t>‹#›</a:t>
            </a:fld>
            <a:endParaRPr lang="en-US"/>
          </a:p>
        </p:txBody>
      </p:sp>
    </p:spTree>
    <p:extLst>
      <p:ext uri="{BB962C8B-B14F-4D97-AF65-F5344CB8AC3E}">
        <p14:creationId xmlns:p14="http://schemas.microsoft.com/office/powerpoint/2010/main" val="163506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81F4E01-BB0C-4451-BB71-4E4461614F7C}" type="datetimeFigureOut">
              <a:rPr lang="en-US" smtClean="0"/>
              <a:t>11/9/2022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08780D-71FB-4C3F-98D8-7A984C44A087}" type="slidenum">
              <a:rPr lang="en-US" smtClean="0"/>
              <a:t>‹#›</a:t>
            </a:fld>
            <a:endParaRPr lang="en-US"/>
          </a:p>
        </p:txBody>
      </p:sp>
    </p:spTree>
    <p:extLst>
      <p:ext uri="{BB962C8B-B14F-4D97-AF65-F5344CB8AC3E}">
        <p14:creationId xmlns:p14="http://schemas.microsoft.com/office/powerpoint/2010/main" val="934502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81F4E01-BB0C-4451-BB71-4E4461614F7C}" type="datetimeFigureOut">
              <a:rPr lang="en-US" smtClean="0"/>
              <a:t>11/9/2022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08780D-71FB-4C3F-98D8-7A984C44A087}" type="slidenum">
              <a:rPr lang="en-US" smtClean="0"/>
              <a:t>‹#›</a:t>
            </a:fld>
            <a:endParaRPr lang="en-US"/>
          </a:p>
        </p:txBody>
      </p:sp>
    </p:spTree>
    <p:extLst>
      <p:ext uri="{BB962C8B-B14F-4D97-AF65-F5344CB8AC3E}">
        <p14:creationId xmlns:p14="http://schemas.microsoft.com/office/powerpoint/2010/main" val="1222958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1F4E01-BB0C-4451-BB71-4E4461614F7C}"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08780D-71FB-4C3F-98D8-7A984C44A087}" type="slidenum">
              <a:rPr lang="en-US" smtClean="0"/>
              <a:t>‹#›</a:t>
            </a:fld>
            <a:endParaRPr lang="en-US"/>
          </a:p>
        </p:txBody>
      </p:sp>
    </p:spTree>
    <p:extLst>
      <p:ext uri="{BB962C8B-B14F-4D97-AF65-F5344CB8AC3E}">
        <p14:creationId xmlns:p14="http://schemas.microsoft.com/office/powerpoint/2010/main" val="3612742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181F4E01-BB0C-4451-BB71-4E4461614F7C}" type="datetimeFigureOut">
              <a:rPr lang="en-US" smtClean="0"/>
              <a:t>11/9/2022</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7D08780D-71FB-4C3F-98D8-7A984C44A087}" type="slidenum">
              <a:rPr lang="en-US" smtClean="0"/>
              <a:t>‹#›</a:t>
            </a:fld>
            <a:endParaRPr lang="en-US"/>
          </a:p>
        </p:txBody>
      </p:sp>
    </p:spTree>
    <p:extLst>
      <p:ext uri="{BB962C8B-B14F-4D97-AF65-F5344CB8AC3E}">
        <p14:creationId xmlns:p14="http://schemas.microsoft.com/office/powerpoint/2010/main" val="342726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1F4E01-BB0C-4451-BB71-4E4461614F7C}"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08780D-71FB-4C3F-98D8-7A984C44A087}" type="slidenum">
              <a:rPr lang="en-US" smtClean="0"/>
              <a:t>‹#›</a:t>
            </a:fld>
            <a:endParaRPr lang="en-US"/>
          </a:p>
        </p:txBody>
      </p:sp>
    </p:spTree>
    <p:extLst>
      <p:ext uri="{BB962C8B-B14F-4D97-AF65-F5344CB8AC3E}">
        <p14:creationId xmlns:p14="http://schemas.microsoft.com/office/powerpoint/2010/main" val="1666758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181F4E01-BB0C-4451-BB71-4E4461614F7C}" type="datetimeFigureOut">
              <a:rPr lang="en-US" smtClean="0"/>
              <a:t>11/9/2022</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7D08780D-71FB-4C3F-98D8-7A984C44A087}" type="slidenum">
              <a:rPr lang="en-US" smtClean="0"/>
              <a:t>‹#›</a:t>
            </a:fld>
            <a:endParaRPr lang="en-US"/>
          </a:p>
        </p:txBody>
      </p:sp>
    </p:spTree>
    <p:extLst>
      <p:ext uri="{BB962C8B-B14F-4D97-AF65-F5344CB8AC3E}">
        <p14:creationId xmlns:p14="http://schemas.microsoft.com/office/powerpoint/2010/main" val="1730527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81F4E01-BB0C-4451-BB71-4E4461614F7C}"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08780D-71FB-4C3F-98D8-7A984C44A087}" type="slidenum">
              <a:rPr lang="en-US" smtClean="0"/>
              <a:t>‹#›</a:t>
            </a:fld>
            <a:endParaRPr lang="en-US"/>
          </a:p>
        </p:txBody>
      </p:sp>
    </p:spTree>
    <p:extLst>
      <p:ext uri="{BB962C8B-B14F-4D97-AF65-F5344CB8AC3E}">
        <p14:creationId xmlns:p14="http://schemas.microsoft.com/office/powerpoint/2010/main" val="1917847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1F4E01-BB0C-4451-BB71-4E4461614F7C}" type="datetimeFigureOut">
              <a:rPr lang="en-US" smtClean="0"/>
              <a:t>11/9/2022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08780D-71FB-4C3F-98D8-7A984C44A087}" type="slidenum">
              <a:rPr lang="en-US" smtClean="0"/>
              <a:t>‹#›</a:t>
            </a:fld>
            <a:endParaRPr lang="en-US"/>
          </a:p>
        </p:txBody>
      </p:sp>
    </p:spTree>
    <p:extLst>
      <p:ext uri="{BB962C8B-B14F-4D97-AF65-F5344CB8AC3E}">
        <p14:creationId xmlns:p14="http://schemas.microsoft.com/office/powerpoint/2010/main" val="138468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81F4E01-BB0C-4451-BB71-4E4461614F7C}" type="datetimeFigureOut">
              <a:rPr lang="en-US" smtClean="0"/>
              <a:t>11/9/2022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08780D-71FB-4C3F-98D8-7A984C44A087}" type="slidenum">
              <a:rPr lang="en-US" smtClean="0"/>
              <a:t>‹#›</a:t>
            </a:fld>
            <a:endParaRPr lang="en-US"/>
          </a:p>
        </p:txBody>
      </p:sp>
    </p:spTree>
    <p:extLst>
      <p:ext uri="{BB962C8B-B14F-4D97-AF65-F5344CB8AC3E}">
        <p14:creationId xmlns:p14="http://schemas.microsoft.com/office/powerpoint/2010/main" val="3712037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1F4E01-BB0C-4451-BB71-4E4461614F7C}" type="datetimeFigureOut">
              <a:rPr lang="en-US" smtClean="0"/>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08780D-71FB-4C3F-98D8-7A984C44A087}" type="slidenum">
              <a:rPr lang="en-US" smtClean="0"/>
              <a:t>‹#›</a:t>
            </a:fld>
            <a:endParaRPr lang="en-US"/>
          </a:p>
        </p:txBody>
      </p:sp>
    </p:spTree>
    <p:extLst>
      <p:ext uri="{BB962C8B-B14F-4D97-AF65-F5344CB8AC3E}">
        <p14:creationId xmlns:p14="http://schemas.microsoft.com/office/powerpoint/2010/main" val="2833054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1F4E01-BB0C-4451-BB71-4E4461614F7C}"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08780D-71FB-4C3F-98D8-7A984C44A087}" type="slidenum">
              <a:rPr lang="en-US" smtClean="0"/>
              <a:t>‹#›</a:t>
            </a:fld>
            <a:endParaRPr lang="en-US"/>
          </a:p>
        </p:txBody>
      </p:sp>
    </p:spTree>
    <p:extLst>
      <p:ext uri="{BB962C8B-B14F-4D97-AF65-F5344CB8AC3E}">
        <p14:creationId xmlns:p14="http://schemas.microsoft.com/office/powerpoint/2010/main" val="3389435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1F4E01-BB0C-4451-BB71-4E4461614F7C}"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08780D-71FB-4C3F-98D8-7A984C44A087}" type="slidenum">
              <a:rPr lang="en-US" smtClean="0"/>
              <a:t>‹#›</a:t>
            </a:fld>
            <a:endParaRPr lang="en-US"/>
          </a:p>
        </p:txBody>
      </p:sp>
    </p:spTree>
    <p:extLst>
      <p:ext uri="{BB962C8B-B14F-4D97-AF65-F5344CB8AC3E}">
        <p14:creationId xmlns:p14="http://schemas.microsoft.com/office/powerpoint/2010/main" val="908745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181F4E01-BB0C-4451-BB71-4E4461614F7C}" type="datetimeFigureOut">
              <a:rPr lang="en-US" smtClean="0"/>
              <a:t>11/9/2022</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D08780D-71FB-4C3F-98D8-7A984C44A087}" type="slidenum">
              <a:rPr lang="en-US" smtClean="0"/>
              <a:t>‹#›</a:t>
            </a:fld>
            <a:endParaRPr lang="en-US"/>
          </a:p>
        </p:txBody>
      </p:sp>
    </p:spTree>
    <p:extLst>
      <p:ext uri="{BB962C8B-B14F-4D97-AF65-F5344CB8AC3E}">
        <p14:creationId xmlns:p14="http://schemas.microsoft.com/office/powerpoint/2010/main" val="2647356198"/>
      </p:ext>
    </p:extLst>
  </p:cSld>
  <p:clrMap bg1="dk1" tx1="lt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D4847-F204-4E58-9DC7-39E9582A64E0}"/>
              </a:ext>
            </a:extLst>
          </p:cNvPr>
          <p:cNvSpPr>
            <a:spLocks noGrp="1"/>
          </p:cNvSpPr>
          <p:nvPr>
            <p:ph type="ctrTitle"/>
          </p:nvPr>
        </p:nvSpPr>
        <p:spPr/>
        <p:txBody>
          <a:bodyPr/>
          <a:lstStyle/>
          <a:p>
            <a:r>
              <a:rPr lang="en-US" dirty="0"/>
              <a:t>PROIECTE DE SUCCES</a:t>
            </a:r>
          </a:p>
        </p:txBody>
      </p:sp>
      <p:sp>
        <p:nvSpPr>
          <p:cNvPr id="3" name="Subtitle 2">
            <a:extLst>
              <a:ext uri="{FF2B5EF4-FFF2-40B4-BE49-F238E27FC236}">
                <a16:creationId xmlns:a16="http://schemas.microsoft.com/office/drawing/2014/main" id="{84F1D54F-DA0E-4B89-80DC-705089D02D4B}"/>
              </a:ext>
            </a:extLst>
          </p:cNvPr>
          <p:cNvSpPr>
            <a:spLocks noGrp="1"/>
          </p:cNvSpPr>
          <p:nvPr>
            <p:ph type="subTitle" idx="1"/>
          </p:nvPr>
        </p:nvSpPr>
        <p:spPr/>
        <p:txBody>
          <a:bodyPr/>
          <a:lstStyle/>
          <a:p>
            <a:r>
              <a:rPr lang="en-US" dirty="0"/>
              <a:t>COLEGIUL „N. V. KARPEN”</a:t>
            </a:r>
          </a:p>
        </p:txBody>
      </p:sp>
    </p:spTree>
    <p:extLst>
      <p:ext uri="{BB962C8B-B14F-4D97-AF65-F5344CB8AC3E}">
        <p14:creationId xmlns:p14="http://schemas.microsoft.com/office/powerpoint/2010/main" val="3187654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0C808-81D1-428F-AE3B-CC264459BD3F}"/>
              </a:ext>
            </a:extLst>
          </p:cNvPr>
          <p:cNvSpPr>
            <a:spLocks noGrp="1"/>
          </p:cNvSpPr>
          <p:nvPr>
            <p:ph type="title"/>
          </p:nvPr>
        </p:nvSpPr>
        <p:spPr>
          <a:xfrm>
            <a:off x="488271" y="116302"/>
            <a:ext cx="9747682" cy="1293028"/>
          </a:xfrm>
        </p:spPr>
        <p:txBody>
          <a:bodyPr>
            <a:normAutofit/>
          </a:bodyPr>
          <a:lstStyle/>
          <a:p>
            <a:r>
              <a:rPr lang="en-US" dirty="0" err="1"/>
              <a:t>Mobilitate</a:t>
            </a:r>
            <a:r>
              <a:rPr lang="en-US" dirty="0"/>
              <a:t> </a:t>
            </a:r>
            <a:r>
              <a:rPr lang="en-US" dirty="0" err="1"/>
              <a:t>germania</a:t>
            </a:r>
            <a:r>
              <a:rPr lang="en-US" dirty="0"/>
              <a:t> – bad </a:t>
            </a:r>
            <a:r>
              <a:rPr lang="en-US" dirty="0" err="1"/>
              <a:t>driburg</a:t>
            </a:r>
            <a:br>
              <a:rPr lang="en-US" dirty="0"/>
            </a:br>
            <a:r>
              <a:rPr lang="en-US" dirty="0" err="1"/>
              <a:t>octombrie</a:t>
            </a:r>
            <a:r>
              <a:rPr lang="en-US" dirty="0"/>
              <a:t> 2022</a:t>
            </a:r>
          </a:p>
        </p:txBody>
      </p:sp>
      <p:pic>
        <p:nvPicPr>
          <p:cNvPr id="6" name="Picture 5">
            <a:extLst>
              <a:ext uri="{FF2B5EF4-FFF2-40B4-BE49-F238E27FC236}">
                <a16:creationId xmlns:a16="http://schemas.microsoft.com/office/drawing/2014/main" id="{01CDE068-7F4E-45EC-8EF2-EBA440CD888F}"/>
              </a:ext>
            </a:extLst>
          </p:cNvPr>
          <p:cNvPicPr>
            <a:picLocks noChangeAspect="1"/>
          </p:cNvPicPr>
          <p:nvPr/>
        </p:nvPicPr>
        <p:blipFill>
          <a:blip r:embed="rId2"/>
          <a:stretch>
            <a:fillRect/>
          </a:stretch>
        </p:blipFill>
        <p:spPr>
          <a:xfrm>
            <a:off x="195123" y="941032"/>
            <a:ext cx="2450423" cy="3267230"/>
          </a:xfrm>
          <a:prstGeom prst="rect">
            <a:avLst/>
          </a:prstGeom>
        </p:spPr>
      </p:pic>
      <p:pic>
        <p:nvPicPr>
          <p:cNvPr id="7" name="Picture 6">
            <a:extLst>
              <a:ext uri="{FF2B5EF4-FFF2-40B4-BE49-F238E27FC236}">
                <a16:creationId xmlns:a16="http://schemas.microsoft.com/office/drawing/2014/main" id="{391CBA5B-4CB1-457C-9356-D8A741E0940F}"/>
              </a:ext>
            </a:extLst>
          </p:cNvPr>
          <p:cNvPicPr>
            <a:picLocks noChangeAspect="1"/>
          </p:cNvPicPr>
          <p:nvPr/>
        </p:nvPicPr>
        <p:blipFill>
          <a:blip r:embed="rId3"/>
          <a:stretch>
            <a:fillRect/>
          </a:stretch>
        </p:blipFill>
        <p:spPr>
          <a:xfrm>
            <a:off x="2796466" y="1342748"/>
            <a:ext cx="2911876" cy="2183907"/>
          </a:xfrm>
          <a:prstGeom prst="rect">
            <a:avLst/>
          </a:prstGeom>
        </p:spPr>
      </p:pic>
      <p:pic>
        <p:nvPicPr>
          <p:cNvPr id="8" name="Picture 7">
            <a:extLst>
              <a:ext uri="{FF2B5EF4-FFF2-40B4-BE49-F238E27FC236}">
                <a16:creationId xmlns:a16="http://schemas.microsoft.com/office/drawing/2014/main" id="{0A55FF4A-4E5C-4619-B331-E2344AE8AD7C}"/>
              </a:ext>
            </a:extLst>
          </p:cNvPr>
          <p:cNvPicPr>
            <a:picLocks noChangeAspect="1"/>
          </p:cNvPicPr>
          <p:nvPr/>
        </p:nvPicPr>
        <p:blipFill>
          <a:blip r:embed="rId4"/>
          <a:stretch>
            <a:fillRect/>
          </a:stretch>
        </p:blipFill>
        <p:spPr>
          <a:xfrm>
            <a:off x="5859262" y="1342748"/>
            <a:ext cx="3373517" cy="2530138"/>
          </a:xfrm>
          <a:prstGeom prst="rect">
            <a:avLst/>
          </a:prstGeom>
        </p:spPr>
      </p:pic>
      <p:pic>
        <p:nvPicPr>
          <p:cNvPr id="9" name="Picture 8">
            <a:extLst>
              <a:ext uri="{FF2B5EF4-FFF2-40B4-BE49-F238E27FC236}">
                <a16:creationId xmlns:a16="http://schemas.microsoft.com/office/drawing/2014/main" id="{5548AFFB-4B7A-471D-BCDC-139E572461C4}"/>
              </a:ext>
            </a:extLst>
          </p:cNvPr>
          <p:cNvPicPr>
            <a:picLocks noChangeAspect="1"/>
          </p:cNvPicPr>
          <p:nvPr/>
        </p:nvPicPr>
        <p:blipFill>
          <a:blip r:embed="rId5"/>
          <a:stretch>
            <a:fillRect/>
          </a:stretch>
        </p:blipFill>
        <p:spPr>
          <a:xfrm>
            <a:off x="9854214" y="3872886"/>
            <a:ext cx="2142663" cy="2856884"/>
          </a:xfrm>
          <a:prstGeom prst="rect">
            <a:avLst/>
          </a:prstGeom>
        </p:spPr>
      </p:pic>
      <p:pic>
        <p:nvPicPr>
          <p:cNvPr id="10" name="Picture 9">
            <a:extLst>
              <a:ext uri="{FF2B5EF4-FFF2-40B4-BE49-F238E27FC236}">
                <a16:creationId xmlns:a16="http://schemas.microsoft.com/office/drawing/2014/main" id="{E8EB26AD-CB76-4A06-9A8E-F05CC4135D53}"/>
              </a:ext>
            </a:extLst>
          </p:cNvPr>
          <p:cNvPicPr>
            <a:picLocks noChangeAspect="1"/>
          </p:cNvPicPr>
          <p:nvPr/>
        </p:nvPicPr>
        <p:blipFill>
          <a:blip r:embed="rId6"/>
          <a:stretch>
            <a:fillRect/>
          </a:stretch>
        </p:blipFill>
        <p:spPr>
          <a:xfrm>
            <a:off x="85815" y="4518734"/>
            <a:ext cx="2555542" cy="2006353"/>
          </a:xfrm>
          <a:prstGeom prst="rect">
            <a:avLst/>
          </a:prstGeom>
        </p:spPr>
      </p:pic>
      <p:pic>
        <p:nvPicPr>
          <p:cNvPr id="11" name="Picture 10">
            <a:extLst>
              <a:ext uri="{FF2B5EF4-FFF2-40B4-BE49-F238E27FC236}">
                <a16:creationId xmlns:a16="http://schemas.microsoft.com/office/drawing/2014/main" id="{0462EB5D-7D04-4BEF-B1CE-7AB0D5EBD1FC}"/>
              </a:ext>
            </a:extLst>
          </p:cNvPr>
          <p:cNvPicPr>
            <a:picLocks noChangeAspect="1"/>
          </p:cNvPicPr>
          <p:nvPr/>
        </p:nvPicPr>
        <p:blipFill>
          <a:blip r:embed="rId7"/>
          <a:stretch>
            <a:fillRect/>
          </a:stretch>
        </p:blipFill>
        <p:spPr>
          <a:xfrm>
            <a:off x="7454281" y="3940296"/>
            <a:ext cx="2101052" cy="2801402"/>
          </a:xfrm>
          <a:prstGeom prst="rect">
            <a:avLst/>
          </a:prstGeom>
        </p:spPr>
      </p:pic>
      <p:pic>
        <p:nvPicPr>
          <p:cNvPr id="12" name="Picture 11">
            <a:extLst>
              <a:ext uri="{FF2B5EF4-FFF2-40B4-BE49-F238E27FC236}">
                <a16:creationId xmlns:a16="http://schemas.microsoft.com/office/drawing/2014/main" id="{4BA26DC7-C58E-44E3-B4EA-B4FA2A2C428E}"/>
              </a:ext>
            </a:extLst>
          </p:cNvPr>
          <p:cNvPicPr>
            <a:picLocks noChangeAspect="1"/>
          </p:cNvPicPr>
          <p:nvPr/>
        </p:nvPicPr>
        <p:blipFill>
          <a:blip r:embed="rId8"/>
          <a:stretch>
            <a:fillRect/>
          </a:stretch>
        </p:blipFill>
        <p:spPr>
          <a:xfrm>
            <a:off x="2645546" y="4249043"/>
            <a:ext cx="2911876" cy="2183907"/>
          </a:xfrm>
          <a:prstGeom prst="rect">
            <a:avLst/>
          </a:prstGeom>
        </p:spPr>
      </p:pic>
      <p:pic>
        <p:nvPicPr>
          <p:cNvPr id="13" name="Picture 12">
            <a:extLst>
              <a:ext uri="{FF2B5EF4-FFF2-40B4-BE49-F238E27FC236}">
                <a16:creationId xmlns:a16="http://schemas.microsoft.com/office/drawing/2014/main" id="{D9493B04-0E0E-4BB0-90F0-D23028158B8D}"/>
              </a:ext>
            </a:extLst>
          </p:cNvPr>
          <p:cNvPicPr>
            <a:picLocks noChangeAspect="1"/>
          </p:cNvPicPr>
          <p:nvPr/>
        </p:nvPicPr>
        <p:blipFill>
          <a:blip r:embed="rId9"/>
          <a:stretch>
            <a:fillRect/>
          </a:stretch>
        </p:blipFill>
        <p:spPr>
          <a:xfrm>
            <a:off x="9366126" y="1406281"/>
            <a:ext cx="2692894" cy="2019670"/>
          </a:xfrm>
          <a:prstGeom prst="rect">
            <a:avLst/>
          </a:prstGeom>
        </p:spPr>
      </p:pic>
      <p:pic>
        <p:nvPicPr>
          <p:cNvPr id="14" name="Picture 13">
            <a:extLst>
              <a:ext uri="{FF2B5EF4-FFF2-40B4-BE49-F238E27FC236}">
                <a16:creationId xmlns:a16="http://schemas.microsoft.com/office/drawing/2014/main" id="{898DD92C-0BAE-472E-B936-46D524A47F7E}"/>
              </a:ext>
            </a:extLst>
          </p:cNvPr>
          <p:cNvPicPr>
            <a:picLocks noChangeAspect="1"/>
          </p:cNvPicPr>
          <p:nvPr/>
        </p:nvPicPr>
        <p:blipFill>
          <a:blip r:embed="rId10"/>
          <a:stretch>
            <a:fillRect/>
          </a:stretch>
        </p:blipFill>
        <p:spPr>
          <a:xfrm>
            <a:off x="5665681" y="4190449"/>
            <a:ext cx="1698779" cy="2265039"/>
          </a:xfrm>
          <a:prstGeom prst="rect">
            <a:avLst/>
          </a:prstGeom>
        </p:spPr>
      </p:pic>
    </p:spTree>
    <p:extLst>
      <p:ext uri="{BB962C8B-B14F-4D97-AF65-F5344CB8AC3E}">
        <p14:creationId xmlns:p14="http://schemas.microsoft.com/office/powerpoint/2010/main" val="3534203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B6AA0-6BB5-4C0A-B9D1-019EED0DB70E}"/>
              </a:ext>
            </a:extLst>
          </p:cNvPr>
          <p:cNvSpPr>
            <a:spLocks noGrp="1"/>
          </p:cNvSpPr>
          <p:nvPr>
            <p:ph type="title"/>
          </p:nvPr>
        </p:nvSpPr>
        <p:spPr>
          <a:xfrm>
            <a:off x="328474" y="310719"/>
            <a:ext cx="11691891" cy="2246050"/>
          </a:xfrm>
        </p:spPr>
        <p:txBody>
          <a:bodyPr>
            <a:normAutofit/>
          </a:bodyPr>
          <a:lstStyle/>
          <a:p>
            <a:pPr algn="ctr"/>
            <a:r>
              <a:rPr lang="en-US" sz="2200" dirty="0"/>
              <a:t>1.</a:t>
            </a:r>
            <a:r>
              <a:rPr lang="ro-RO" sz="2200" b="1" dirty="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ro-RO" sz="2200" b="1" dirty="0">
                <a:ln>
                  <a:noFill/>
                </a:ln>
                <a:effectLst>
                  <a:outerShdw blurRad="38100" dist="19050" dir="2700000" algn="tl">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PROIECT ERASMUS+ ”</a:t>
            </a:r>
            <a:r>
              <a:rPr lang="ro-RO" sz="2200" b="1" dirty="0">
                <a:effectLst/>
                <a:latin typeface="Times New Roman" panose="02020603050405020304" pitchFamily="18" charset="0"/>
                <a:ea typeface="Calibri" panose="020F0502020204030204" pitchFamily="34" charset="0"/>
                <a:cs typeface="Times New Roman" panose="02020603050405020304" pitchFamily="18" charset="0"/>
              </a:rPr>
              <a:t>EXCHANGE OF GOOD PRACTICES IN THE IMPLEMENTATION OF VET COMPETITIONS – EGPIVET”</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implementat</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fundația</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worldskills</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Romania</a:t>
            </a:r>
            <a:br>
              <a:rPr lang="en-US" sz="2200" b="1" dirty="0">
                <a:effectLst/>
                <a:latin typeface="Times New Roman" panose="02020603050405020304" pitchFamily="18" charset="0"/>
                <a:ea typeface="Calibri" panose="020F0502020204030204" pitchFamily="34" charset="0"/>
                <a:cs typeface="Times New Roman" panose="02020603050405020304" pitchFamily="18" charset="0"/>
              </a:rPr>
            </a:b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colegiul</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„n. v.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karpen</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reprezintă</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calificarea</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ospătar</a:t>
            </a:r>
            <a:r>
              <a:rPr lang="en-US" sz="2200" b="1" dirty="0">
                <a:latin typeface="Times New Roman" panose="02020603050405020304" pitchFamily="18" charset="0"/>
                <a:ea typeface="Calibri" panose="020F0502020204030204" pitchFamily="34" charset="0"/>
                <a:cs typeface="Times New Roman" panose="02020603050405020304" pitchFamily="18" charset="0"/>
              </a:rPr>
              <a:t>”</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r>
              <a:rPr lang="en-US" dirty="0"/>
              <a:t> </a:t>
            </a:r>
          </a:p>
        </p:txBody>
      </p:sp>
      <p:sp>
        <p:nvSpPr>
          <p:cNvPr id="3" name="Content Placeholder 2">
            <a:extLst>
              <a:ext uri="{FF2B5EF4-FFF2-40B4-BE49-F238E27FC236}">
                <a16:creationId xmlns:a16="http://schemas.microsoft.com/office/drawing/2014/main" id="{6691C01D-5913-475A-8A04-E9165182A7E7}"/>
              </a:ext>
            </a:extLst>
          </p:cNvPr>
          <p:cNvSpPr>
            <a:spLocks noGrp="1"/>
          </p:cNvSpPr>
          <p:nvPr>
            <p:ph idx="1"/>
          </p:nvPr>
        </p:nvSpPr>
        <p:spPr>
          <a:xfrm>
            <a:off x="248575" y="2104009"/>
            <a:ext cx="8780015" cy="4563122"/>
          </a:xfrm>
        </p:spPr>
        <p:txBody>
          <a:bodyPr>
            <a:normAutofit fontScale="92500" lnSpcReduction="10000"/>
          </a:bodyPr>
          <a:lstStyle/>
          <a:p>
            <a:pPr marL="342900" marR="0" lvl="0" indent="-342900" algn="just">
              <a:spcBef>
                <a:spcPts val="0"/>
              </a:spcBef>
              <a:spcAft>
                <a:spcPts val="0"/>
              </a:spcAft>
              <a:buFont typeface="Wingdings" panose="05000000000000000000" pitchFamily="2" charset="2"/>
              <a:buChar char=""/>
            </a:pPr>
            <a:r>
              <a:rPr lang="de-DE" sz="1800" b="1" kern="150" dirty="0">
                <a:effectLst/>
                <a:latin typeface="Times New Roman" panose="02020603050405020304" pitchFamily="18" charset="0"/>
                <a:ea typeface="Andale Sans UI"/>
                <a:cs typeface="Tahoma" panose="020B0604030504040204" pitchFamily="34" charset="0"/>
              </a:rPr>
              <a:t>Durata proiectului: decembrie 2020- aprilie 2022 (prelungit 2023)</a:t>
            </a:r>
            <a:endParaRPr lang="en-US" sz="1800" kern="150" dirty="0">
              <a:effectLst/>
              <a:latin typeface="Times New Roman" panose="02020603050405020304" pitchFamily="18" charset="0"/>
              <a:ea typeface="Andale Sans UI"/>
              <a:cs typeface="Tahoma" panose="020B0604030504040204" pitchFamily="34" charset="0"/>
            </a:endParaRPr>
          </a:p>
          <a:p>
            <a:pPr marL="0" marR="0" indent="0" algn="just">
              <a:spcBef>
                <a:spcPts val="0"/>
              </a:spcBef>
              <a:spcAft>
                <a:spcPts val="0"/>
              </a:spcAft>
              <a:buNone/>
            </a:pPr>
            <a:r>
              <a:rPr lang="de-DE" sz="1800" b="1" kern="150" dirty="0">
                <a:effectLst/>
                <a:latin typeface="Times New Roman" panose="02020603050405020304" pitchFamily="18" charset="0"/>
                <a:ea typeface="Andale Sans UI"/>
                <a:cs typeface="Tahoma" panose="020B0604030504040204" pitchFamily="34" charset="0"/>
              </a:rPr>
              <a:t> </a:t>
            </a:r>
            <a:endParaRPr lang="en-US" sz="1800" kern="150" dirty="0">
              <a:effectLst/>
              <a:latin typeface="Times New Roman" panose="02020603050405020304" pitchFamily="18" charset="0"/>
              <a:ea typeface="Andale Sans UI"/>
              <a:cs typeface="Tahoma" panose="020B0604030504040204" pitchFamily="34" charset="0"/>
            </a:endParaRPr>
          </a:p>
          <a:p>
            <a:pPr marL="342900" marR="0" lvl="0" indent="-342900" algn="just">
              <a:spcBef>
                <a:spcPts val="0"/>
              </a:spcBef>
              <a:spcAft>
                <a:spcPts val="0"/>
              </a:spcAft>
              <a:buFont typeface="Wingdings" panose="05000000000000000000" pitchFamily="2" charset="2"/>
              <a:buChar char=""/>
            </a:pPr>
            <a:r>
              <a:rPr lang="de-DE" sz="1800" b="1" kern="150" dirty="0">
                <a:effectLst/>
                <a:latin typeface="Times New Roman" panose="02020603050405020304" pitchFamily="18" charset="0"/>
                <a:ea typeface="Andale Sans UI"/>
                <a:cs typeface="Tahoma" panose="020B0604030504040204" pitchFamily="34" charset="0"/>
              </a:rPr>
              <a:t>Scopul proiectului EgpiVET </a:t>
            </a:r>
            <a:r>
              <a:rPr lang="de-DE" sz="1800" kern="150" dirty="0">
                <a:effectLst/>
                <a:latin typeface="Times New Roman" panose="02020603050405020304" pitchFamily="18" charset="0"/>
                <a:ea typeface="Andale Sans UI"/>
                <a:cs typeface="Tahoma" panose="020B0604030504040204" pitchFamily="34" charset="0"/>
              </a:rPr>
              <a:t>este de a consolida capacitatea instituțiilor VET (centre de formare, școli, licee, asociații) de a dezvolta competiții de profesii. Proiectul vizează calificările bucătar, ospătar.</a:t>
            </a:r>
            <a:endParaRPr lang="en-US" sz="1800" kern="150" dirty="0">
              <a:effectLst/>
              <a:latin typeface="Times New Roman" panose="02020603050405020304" pitchFamily="18" charset="0"/>
              <a:ea typeface="Andale Sans UI"/>
              <a:cs typeface="Tahoma" panose="020B0604030504040204" pitchFamily="34" charset="0"/>
            </a:endParaRPr>
          </a:p>
          <a:p>
            <a:pPr marR="0" indent="0">
              <a:spcBef>
                <a:spcPts val="0"/>
              </a:spcBef>
              <a:spcAft>
                <a:spcPts val="0"/>
              </a:spcAft>
              <a:buNone/>
            </a:pPr>
            <a:r>
              <a:rPr lang="de-DE" sz="1800" kern="150" dirty="0">
                <a:effectLst/>
                <a:latin typeface="Times New Roman" panose="02020603050405020304" pitchFamily="18" charset="0"/>
                <a:ea typeface="Andale Sans UI"/>
                <a:cs typeface="Tahoma" panose="020B0604030504040204" pitchFamily="34" charset="0"/>
              </a:rPr>
              <a:t> </a:t>
            </a:r>
            <a:endParaRPr lang="en-US" sz="1800" kern="150" dirty="0">
              <a:effectLst/>
              <a:latin typeface="Times New Roman" panose="02020603050405020304" pitchFamily="18" charset="0"/>
              <a:ea typeface="Andale Sans UI"/>
              <a:cs typeface="Tahoma" panose="020B0604030504040204" pitchFamily="34" charset="0"/>
            </a:endParaRPr>
          </a:p>
          <a:p>
            <a:pPr marL="0" marR="0" indent="0" algn="just">
              <a:spcBef>
                <a:spcPts val="0"/>
              </a:spcBef>
              <a:spcAft>
                <a:spcPts val="0"/>
              </a:spcAft>
              <a:buNone/>
            </a:pPr>
            <a:r>
              <a:rPr lang="de-DE" sz="1800" kern="150" dirty="0">
                <a:effectLst/>
                <a:latin typeface="Times New Roman" panose="02020603050405020304" pitchFamily="18" charset="0"/>
                <a:ea typeface="Andale Sans UI"/>
                <a:cs typeface="Tahoma" panose="020B0604030504040204" pitchFamily="34" charset="0"/>
              </a:rPr>
              <a:t>  </a:t>
            </a:r>
            <a:endParaRPr lang="en-US" sz="1800" kern="150" dirty="0">
              <a:effectLst/>
              <a:latin typeface="Times New Roman" panose="02020603050405020304" pitchFamily="18" charset="0"/>
              <a:ea typeface="Andale Sans UI"/>
              <a:cs typeface="Tahoma" panose="020B0604030504040204" pitchFamily="34" charset="0"/>
            </a:endParaRPr>
          </a:p>
          <a:p>
            <a:pPr marL="342900" marR="0" lvl="0" indent="-342900" algn="just">
              <a:spcBef>
                <a:spcPts val="0"/>
              </a:spcBef>
              <a:spcAft>
                <a:spcPts val="0"/>
              </a:spcAft>
              <a:buFont typeface="Wingdings" panose="05000000000000000000" pitchFamily="2" charset="2"/>
              <a:buChar char=""/>
            </a:pPr>
            <a:r>
              <a:rPr lang="de-DE" sz="1800" b="1" kern="150" dirty="0">
                <a:effectLst/>
                <a:latin typeface="Times New Roman" panose="02020603050405020304" pitchFamily="18" charset="0"/>
                <a:ea typeface="Andale Sans UI"/>
                <a:cs typeface="Tahoma" panose="020B0604030504040204" pitchFamily="34" charset="0"/>
              </a:rPr>
              <a:t>Obiectivele proiectului</a:t>
            </a:r>
            <a:endParaRPr lang="en-US" sz="1800" kern="150" dirty="0">
              <a:effectLst/>
              <a:latin typeface="Times New Roman" panose="02020603050405020304" pitchFamily="18" charset="0"/>
              <a:ea typeface="Andale Sans UI"/>
              <a:cs typeface="Tahoma" panose="020B0604030504040204" pitchFamily="34" charset="0"/>
            </a:endParaRPr>
          </a:p>
          <a:p>
            <a:pPr marL="0" marR="0" indent="0" algn="just">
              <a:spcBef>
                <a:spcPts val="0"/>
              </a:spcBef>
              <a:spcAft>
                <a:spcPts val="0"/>
              </a:spcAft>
              <a:buNone/>
            </a:pPr>
            <a:r>
              <a:rPr lang="de-DE" sz="1800" kern="150" dirty="0">
                <a:effectLst/>
                <a:latin typeface="Times New Roman" panose="02020603050405020304" pitchFamily="18" charset="0"/>
                <a:ea typeface="Andale Sans UI"/>
                <a:cs typeface="Tahoma" panose="020B0604030504040204" pitchFamily="34" charset="0"/>
              </a:rPr>
              <a:t>1. Îmbunătățirea competențele profesorilor VET și formatorilor pentru a pregăti elevii pentru competiții de profesii în domeniul lor de calificare;</a:t>
            </a:r>
            <a:endParaRPr lang="en-US" sz="1800" kern="150" dirty="0">
              <a:effectLst/>
              <a:latin typeface="Times New Roman" panose="02020603050405020304" pitchFamily="18" charset="0"/>
              <a:ea typeface="Andale Sans UI"/>
              <a:cs typeface="Tahoma" panose="020B0604030504040204" pitchFamily="34" charset="0"/>
            </a:endParaRPr>
          </a:p>
          <a:p>
            <a:pPr marL="0" marR="0" indent="0" algn="just">
              <a:spcBef>
                <a:spcPts val="0"/>
              </a:spcBef>
              <a:spcAft>
                <a:spcPts val="0"/>
              </a:spcAft>
              <a:buNone/>
            </a:pPr>
            <a:r>
              <a:rPr lang="de-DE" sz="1800" kern="150" dirty="0">
                <a:effectLst/>
                <a:latin typeface="Times New Roman" panose="02020603050405020304" pitchFamily="18" charset="0"/>
                <a:ea typeface="Andale Sans UI"/>
                <a:cs typeface="Tahoma" panose="020B0604030504040204" pitchFamily="34" charset="0"/>
              </a:rPr>
              <a:t>2. Dezvoltarea capacității conducătorilor de organizații VET de a manageria competiții de profesii;</a:t>
            </a:r>
            <a:endParaRPr lang="en-US" sz="1800" kern="150" dirty="0">
              <a:effectLst/>
              <a:latin typeface="Times New Roman" panose="02020603050405020304" pitchFamily="18" charset="0"/>
              <a:ea typeface="Andale Sans UI"/>
              <a:cs typeface="Tahoma" panose="020B0604030504040204" pitchFamily="34" charset="0"/>
            </a:endParaRPr>
          </a:p>
          <a:p>
            <a:pPr marL="0" marR="0" indent="0" algn="just">
              <a:spcBef>
                <a:spcPts val="0"/>
              </a:spcBef>
              <a:spcAft>
                <a:spcPts val="0"/>
              </a:spcAft>
              <a:buNone/>
            </a:pPr>
            <a:r>
              <a:rPr lang="de-DE" sz="1800" kern="150" dirty="0">
                <a:effectLst/>
                <a:latin typeface="Times New Roman" panose="02020603050405020304" pitchFamily="18" charset="0"/>
                <a:ea typeface="Andale Sans UI"/>
                <a:cs typeface="Tahoma" panose="020B0604030504040204" pitchFamily="34" charset="0"/>
              </a:rPr>
              <a:t>3.  Informarea instituțiilor VET despre oportunitățile create de competițiile de profesii din domeniul lor de calificare;</a:t>
            </a:r>
            <a:endParaRPr lang="en-US" sz="1800" kern="150" dirty="0">
              <a:effectLst/>
              <a:latin typeface="Times New Roman" panose="02020603050405020304" pitchFamily="18" charset="0"/>
              <a:ea typeface="Andale Sans UI"/>
              <a:cs typeface="Tahoma" panose="020B0604030504040204" pitchFamily="34" charset="0"/>
            </a:endParaRPr>
          </a:p>
          <a:p>
            <a:pPr marL="0" marR="0" indent="0" algn="just">
              <a:spcBef>
                <a:spcPts val="0"/>
              </a:spcBef>
              <a:spcAft>
                <a:spcPts val="0"/>
              </a:spcAft>
              <a:buNone/>
            </a:pPr>
            <a:r>
              <a:rPr lang="de-DE" sz="1800" kern="150" dirty="0">
                <a:effectLst/>
                <a:latin typeface="Times New Roman" panose="02020603050405020304" pitchFamily="18" charset="0"/>
                <a:ea typeface="Andale Sans UI"/>
                <a:cs typeface="Tahoma" panose="020B0604030504040204" pitchFamily="34" charset="0"/>
              </a:rPr>
              <a:t>4. Determinarea specialiștilor VET să utilizeze Standardele de Formare Profesională Worldskills în cadrul și în afara mișcării WorldSkills.</a:t>
            </a:r>
            <a:endParaRPr lang="en-US" sz="1800" kern="150" dirty="0">
              <a:effectLst/>
              <a:latin typeface="Times New Roman" panose="02020603050405020304" pitchFamily="18" charset="0"/>
              <a:ea typeface="Andale Sans UI"/>
              <a:cs typeface="Tahoma" panose="020B0604030504040204" pitchFamily="34" charset="0"/>
            </a:endParaRPr>
          </a:p>
          <a:p>
            <a:pPr marL="0" marR="0" indent="0" algn="just">
              <a:spcBef>
                <a:spcPts val="0"/>
              </a:spcBef>
              <a:spcAft>
                <a:spcPts val="0"/>
              </a:spcAft>
              <a:buNone/>
            </a:pPr>
            <a:endParaRPr lang="de-DE" sz="1800" kern="150" dirty="0">
              <a:effectLst/>
              <a:latin typeface="Times New Roman" panose="02020603050405020304" pitchFamily="18" charset="0"/>
              <a:ea typeface="Andale Sans UI"/>
              <a:cs typeface="Tahoma" panose="020B0604030504040204" pitchFamily="34" charset="0"/>
            </a:endParaRPr>
          </a:p>
          <a:p>
            <a:pPr marL="0" marR="0" indent="0" algn="just">
              <a:spcBef>
                <a:spcPts val="0"/>
              </a:spcBef>
              <a:spcAft>
                <a:spcPts val="0"/>
              </a:spcAft>
              <a:buNone/>
            </a:pPr>
            <a:r>
              <a:rPr lang="de-DE" sz="1800" kern="150" dirty="0">
                <a:effectLst/>
                <a:latin typeface="Times New Roman" panose="02020603050405020304" pitchFamily="18" charset="0"/>
                <a:ea typeface="Andale Sans UI"/>
                <a:cs typeface="Tahoma" panose="020B0604030504040204" pitchFamily="34" charset="0"/>
              </a:rPr>
              <a:t>Pe parcursul celor doi ani de proiect, echipa de proiect va participa la o activitate de schimb de experiență (shadowing) și una de training derulate de partenerii din Franța și Belgia cu ocazia competițiilor regionale și naționale de profesii din aceste țări.</a:t>
            </a:r>
            <a:endParaRPr lang="en-US" sz="1800" kern="150" dirty="0">
              <a:effectLst/>
              <a:latin typeface="Times New Roman" panose="02020603050405020304" pitchFamily="18" charset="0"/>
              <a:ea typeface="Andale Sans UI"/>
              <a:cs typeface="Tahoma" panose="020B0604030504040204" pitchFamily="34" charset="0"/>
            </a:endParaRPr>
          </a:p>
          <a:p>
            <a:pPr marL="0" marR="0" indent="0" algn="just">
              <a:spcBef>
                <a:spcPts val="0"/>
              </a:spcBef>
              <a:spcAft>
                <a:spcPts val="0"/>
              </a:spcAft>
              <a:buNone/>
            </a:pPr>
            <a:r>
              <a:rPr lang="de-DE" sz="1800" kern="150" dirty="0">
                <a:effectLst/>
                <a:latin typeface="Times New Roman" panose="02020603050405020304" pitchFamily="18" charset="0"/>
                <a:ea typeface="Andale Sans UI"/>
                <a:cs typeface="Tahoma" panose="020B0604030504040204" pitchFamily="34" charset="0"/>
              </a:rPr>
              <a:t> </a:t>
            </a:r>
            <a:endParaRPr lang="en-US" sz="1800" kern="150" dirty="0">
              <a:effectLst/>
              <a:latin typeface="Times New Roman" panose="02020603050405020304" pitchFamily="18" charset="0"/>
              <a:ea typeface="Andale Sans UI"/>
              <a:cs typeface="Tahoma" panose="020B0604030504040204" pitchFamily="34" charset="0"/>
            </a:endParaRPr>
          </a:p>
          <a:p>
            <a:endParaRPr lang="en-US" dirty="0"/>
          </a:p>
        </p:txBody>
      </p:sp>
      <p:pic>
        <p:nvPicPr>
          <p:cNvPr id="4" name="Picture 3">
            <a:extLst>
              <a:ext uri="{FF2B5EF4-FFF2-40B4-BE49-F238E27FC236}">
                <a16:creationId xmlns:a16="http://schemas.microsoft.com/office/drawing/2014/main" id="{9A8B6CF8-6A7E-4E20-A822-7B5745C4969E}"/>
              </a:ext>
            </a:extLst>
          </p:cNvPr>
          <p:cNvPicPr>
            <a:picLocks noChangeAspect="1"/>
          </p:cNvPicPr>
          <p:nvPr/>
        </p:nvPicPr>
        <p:blipFill rotWithShape="1">
          <a:blip r:embed="rId2"/>
          <a:srcRect l="-6137" t="8146"/>
          <a:stretch/>
        </p:blipFill>
        <p:spPr>
          <a:xfrm>
            <a:off x="9410330" y="3471976"/>
            <a:ext cx="2610035" cy="3195155"/>
          </a:xfrm>
          <a:prstGeom prst="rect">
            <a:avLst/>
          </a:prstGeom>
        </p:spPr>
      </p:pic>
    </p:spTree>
    <p:extLst>
      <p:ext uri="{BB962C8B-B14F-4D97-AF65-F5344CB8AC3E}">
        <p14:creationId xmlns:p14="http://schemas.microsoft.com/office/powerpoint/2010/main" val="1340916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4E6DE7-16EF-493B-8B4A-A0FF443DFE29}"/>
              </a:ext>
            </a:extLst>
          </p:cNvPr>
          <p:cNvPicPr>
            <a:picLocks noChangeAspect="1"/>
          </p:cNvPicPr>
          <p:nvPr/>
        </p:nvPicPr>
        <p:blipFill rotWithShape="1">
          <a:blip r:embed="rId2"/>
          <a:srcRect t="6282"/>
          <a:stretch/>
        </p:blipFill>
        <p:spPr>
          <a:xfrm>
            <a:off x="4282816" y="1557135"/>
            <a:ext cx="3542083" cy="4426080"/>
          </a:xfrm>
          <a:prstGeom prst="rect">
            <a:avLst/>
          </a:prstGeom>
        </p:spPr>
      </p:pic>
      <p:pic>
        <p:nvPicPr>
          <p:cNvPr id="5" name="Picture 4">
            <a:extLst>
              <a:ext uri="{FF2B5EF4-FFF2-40B4-BE49-F238E27FC236}">
                <a16:creationId xmlns:a16="http://schemas.microsoft.com/office/drawing/2014/main" id="{926D369A-6FE6-457E-B666-3D52FD5712FE}"/>
              </a:ext>
            </a:extLst>
          </p:cNvPr>
          <p:cNvPicPr>
            <a:picLocks noChangeAspect="1"/>
          </p:cNvPicPr>
          <p:nvPr/>
        </p:nvPicPr>
        <p:blipFill>
          <a:blip r:embed="rId3"/>
          <a:stretch>
            <a:fillRect/>
          </a:stretch>
        </p:blipFill>
        <p:spPr>
          <a:xfrm>
            <a:off x="296314" y="1557135"/>
            <a:ext cx="3882197" cy="4426080"/>
          </a:xfrm>
          <a:prstGeom prst="rect">
            <a:avLst/>
          </a:prstGeom>
        </p:spPr>
      </p:pic>
      <p:pic>
        <p:nvPicPr>
          <p:cNvPr id="6" name="Picture 5">
            <a:extLst>
              <a:ext uri="{FF2B5EF4-FFF2-40B4-BE49-F238E27FC236}">
                <a16:creationId xmlns:a16="http://schemas.microsoft.com/office/drawing/2014/main" id="{165890FB-521D-477E-A800-C93C3DD0D2BA}"/>
              </a:ext>
            </a:extLst>
          </p:cNvPr>
          <p:cNvPicPr>
            <a:picLocks noChangeAspect="1"/>
          </p:cNvPicPr>
          <p:nvPr/>
        </p:nvPicPr>
        <p:blipFill>
          <a:blip r:embed="rId4"/>
          <a:stretch>
            <a:fillRect/>
          </a:stretch>
        </p:blipFill>
        <p:spPr>
          <a:xfrm>
            <a:off x="8025456" y="1557135"/>
            <a:ext cx="3542083" cy="4426080"/>
          </a:xfrm>
          <a:prstGeom prst="rect">
            <a:avLst/>
          </a:prstGeom>
        </p:spPr>
      </p:pic>
    </p:spTree>
    <p:extLst>
      <p:ext uri="{BB962C8B-B14F-4D97-AF65-F5344CB8AC3E}">
        <p14:creationId xmlns:p14="http://schemas.microsoft.com/office/powerpoint/2010/main" val="4167791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343E-AE12-411C-BF37-0D78DD5DF997}"/>
              </a:ext>
            </a:extLst>
          </p:cNvPr>
          <p:cNvSpPr>
            <a:spLocks noGrp="1"/>
          </p:cNvSpPr>
          <p:nvPr>
            <p:ph type="title"/>
          </p:nvPr>
        </p:nvSpPr>
        <p:spPr>
          <a:xfrm>
            <a:off x="685800" y="408373"/>
            <a:ext cx="11077113" cy="1480353"/>
          </a:xfrm>
        </p:spPr>
        <p:txBody>
          <a:bodyPr>
            <a:normAutofit fontScale="90000"/>
          </a:bodyPr>
          <a:lstStyle/>
          <a:p>
            <a:pPr algn="ctr"/>
            <a:r>
              <a:rPr lang="en-US" sz="2700" b="1" kern="150" dirty="0">
                <a:effectLst/>
                <a:latin typeface="Times New Roman" panose="02020603050405020304" pitchFamily="18" charset="0"/>
                <a:ea typeface="Andale Sans UI"/>
                <a:cs typeface="Times New Roman" panose="02020603050405020304" pitchFamily="18" charset="0"/>
              </a:rPr>
              <a:t>2. </a:t>
            </a:r>
            <a:r>
              <a:rPr lang="ro-RO" sz="2700" b="1" kern="150" dirty="0">
                <a:effectLst/>
                <a:latin typeface="Times New Roman" panose="02020603050405020304" pitchFamily="18" charset="0"/>
                <a:ea typeface="Andale Sans UI"/>
                <a:cs typeface="Times New Roman" panose="02020603050405020304" pitchFamily="18" charset="0"/>
              </a:rPr>
              <a:t>PROIECTUL DE PARTENERIAT STRATEGIC ERASMUS + ÎN DOMENIUL EDUCAȚIEI ȘCOLARE “</a:t>
            </a:r>
            <a:r>
              <a:rPr lang="ro-RO" sz="2700" b="1" i="1" kern="150" dirty="0">
                <a:effectLst/>
                <a:latin typeface="Times New Roman" panose="02020603050405020304" pitchFamily="18" charset="0"/>
                <a:ea typeface="Andale Sans UI"/>
                <a:cs typeface="Times New Roman" panose="02020603050405020304" pitchFamily="18" charset="0"/>
              </a:rPr>
              <a:t>CIBO IN CIRCOLO: UN NUOVO PARADIGMA</a:t>
            </a:r>
            <a:r>
              <a:rPr lang="ro-RO" sz="2700" b="1" kern="150" dirty="0">
                <a:effectLst/>
                <a:latin typeface="Times New Roman" panose="02020603050405020304" pitchFamily="18" charset="0"/>
                <a:ea typeface="Andale Sans UI"/>
                <a:cs typeface="Times New Roman" panose="02020603050405020304" pitchFamily="18" charset="0"/>
              </a:rPr>
              <a:t>: DON'T WASTE FOOD: THE TEENOVATORS”</a:t>
            </a:r>
            <a:br>
              <a:rPr lang="en-US" sz="2700" kern="150" dirty="0">
                <a:effectLst/>
                <a:latin typeface="Times New Roman" panose="02020603050405020304" pitchFamily="18" charset="0"/>
                <a:ea typeface="Andale Sans UI"/>
                <a:cs typeface="Tahoma" panose="020B0604030504040204" pitchFamily="34" charset="0"/>
              </a:rPr>
            </a:br>
            <a:r>
              <a:rPr lang="en-US" dirty="0"/>
              <a:t> </a:t>
            </a:r>
          </a:p>
        </p:txBody>
      </p:sp>
      <p:sp>
        <p:nvSpPr>
          <p:cNvPr id="3" name="Content Placeholder 2">
            <a:extLst>
              <a:ext uri="{FF2B5EF4-FFF2-40B4-BE49-F238E27FC236}">
                <a16:creationId xmlns:a16="http://schemas.microsoft.com/office/drawing/2014/main" id="{EA80B191-E629-4DEA-8001-CA9AA84E15D9}"/>
              </a:ext>
            </a:extLst>
          </p:cNvPr>
          <p:cNvSpPr>
            <a:spLocks noGrp="1"/>
          </p:cNvSpPr>
          <p:nvPr>
            <p:ph idx="1"/>
          </p:nvPr>
        </p:nvSpPr>
        <p:spPr>
          <a:xfrm>
            <a:off x="170896" y="1606858"/>
            <a:ext cx="8333913" cy="5251142"/>
          </a:xfrm>
        </p:spPr>
        <p:txBody>
          <a:bodyPr>
            <a:normAutofit fontScale="85000" lnSpcReduction="10000"/>
          </a:bodyPr>
          <a:lstStyle/>
          <a:p>
            <a:pPr marL="342900" marR="0" lvl="0" indent="-342900" algn="just" fontAlgn="auto">
              <a:lnSpc>
                <a:spcPct val="107000"/>
              </a:lnSpc>
              <a:spcBef>
                <a:spcPts val="0"/>
              </a:spcBef>
              <a:spcAft>
                <a:spcPts val="800"/>
              </a:spcAft>
              <a:buFont typeface="Wingdings" panose="05000000000000000000" pitchFamily="2" charset="2"/>
              <a:buChar char=""/>
            </a:pPr>
            <a:r>
              <a:rPr lang="ro-RO" sz="1900" b="1" dirty="0">
                <a:effectLst/>
                <a:cs typeface="Times New Roman" panose="02020603050405020304" pitchFamily="18" charset="0"/>
              </a:rPr>
              <a:t>Durata proiectului: 22 de luni (septembrie 2020-iunie 2022 inițial, prelungit iunie 2023 din cauza pandemiei) </a:t>
            </a:r>
            <a:endParaRPr lang="en-US" sz="1900" dirty="0">
              <a:effectLst/>
            </a:endParaRPr>
          </a:p>
          <a:p>
            <a:pPr marL="171450" marR="0" indent="0" algn="just">
              <a:spcBef>
                <a:spcPts val="0"/>
              </a:spcBef>
              <a:spcAft>
                <a:spcPts val="0"/>
              </a:spcAft>
              <a:buNone/>
            </a:pPr>
            <a:r>
              <a:rPr lang="ro-RO" sz="1900" b="1" kern="150" dirty="0">
                <a:effectLst/>
                <a:latin typeface="Times New Roman" panose="02020603050405020304" pitchFamily="18" charset="0"/>
                <a:ea typeface="Andale Sans UI"/>
                <a:cs typeface="Times New Roman" panose="02020603050405020304" pitchFamily="18" charset="0"/>
              </a:rPr>
              <a:t> </a:t>
            </a:r>
            <a:endParaRPr lang="en-US" sz="1900" kern="150" dirty="0">
              <a:effectLst/>
              <a:latin typeface="Times New Roman" panose="02020603050405020304" pitchFamily="18" charset="0"/>
              <a:ea typeface="Andale Sans UI"/>
              <a:cs typeface="Tahoma" panose="020B0604030504040204" pitchFamily="34" charset="0"/>
            </a:endParaRPr>
          </a:p>
          <a:p>
            <a:pPr marL="342900" marR="0" lvl="0" indent="-342900" algn="just" fontAlgn="auto">
              <a:lnSpc>
                <a:spcPct val="107000"/>
              </a:lnSpc>
              <a:spcBef>
                <a:spcPts val="0"/>
              </a:spcBef>
              <a:spcAft>
                <a:spcPts val="800"/>
              </a:spcAft>
              <a:buFont typeface="Wingdings" panose="05000000000000000000" pitchFamily="2" charset="2"/>
              <a:buChar char=""/>
            </a:pPr>
            <a:r>
              <a:rPr lang="ro-RO" sz="1900" b="1" dirty="0">
                <a:effectLst/>
                <a:cs typeface="Times New Roman" panose="02020603050405020304" pitchFamily="18" charset="0"/>
              </a:rPr>
              <a:t>Proiectul vizează colaborarea între 5 țări partenere (Italia – țara coordonatoare, România, Bulgaria, Letonia și Turcia)</a:t>
            </a:r>
            <a:r>
              <a:rPr lang="ro-RO" sz="1900" dirty="0">
                <a:effectLst/>
                <a:cs typeface="Times New Roman" panose="02020603050405020304" pitchFamily="18" charset="0"/>
              </a:rPr>
              <a:t> pentru identificarea unor soluții eficiente pentru a preveni risipa de alimente, cu ajutorul economiei circulare.</a:t>
            </a:r>
            <a:endParaRPr lang="en-US" sz="1900" dirty="0">
              <a:effectLst/>
            </a:endParaRPr>
          </a:p>
          <a:p>
            <a:pPr marL="342900" marR="0" lvl="0" indent="-342900" algn="just" fontAlgn="auto">
              <a:lnSpc>
                <a:spcPct val="107000"/>
              </a:lnSpc>
              <a:spcBef>
                <a:spcPts val="0"/>
              </a:spcBef>
              <a:spcAft>
                <a:spcPts val="800"/>
              </a:spcAft>
              <a:buFont typeface="Wingdings" panose="05000000000000000000" pitchFamily="2" charset="2"/>
              <a:buChar char=""/>
            </a:pPr>
            <a:r>
              <a:rPr lang="ro-RO" sz="1900" b="1" dirty="0">
                <a:effectLst/>
                <a:cs typeface="Times New Roman" panose="02020603050405020304" pitchFamily="18" charset="0"/>
              </a:rPr>
              <a:t>Obiectivele proiectului </a:t>
            </a:r>
            <a:r>
              <a:rPr lang="ro-RO" sz="1900" dirty="0">
                <a:effectLst/>
                <a:cs typeface="Times New Roman" panose="02020603050405020304" pitchFamily="18" charset="0"/>
              </a:rPr>
              <a:t>sunt:</a:t>
            </a:r>
            <a:endParaRPr lang="en-US" sz="1900" dirty="0">
              <a:effectLst/>
            </a:endParaRPr>
          </a:p>
          <a:p>
            <a:pPr marL="342900" lvl="0" indent="-342900" algn="just" fontAlgn="auto">
              <a:lnSpc>
                <a:spcPct val="107000"/>
              </a:lnSpc>
              <a:spcAft>
                <a:spcPts val="800"/>
              </a:spcAft>
              <a:buFont typeface="+mj-lt"/>
              <a:buAutoNum type="alphaLcParenR"/>
            </a:pPr>
            <a:r>
              <a:rPr lang="ro-RO" sz="1900" dirty="0">
                <a:effectLst/>
                <a:cs typeface="Times New Roman" panose="02020603050405020304" pitchFamily="18" charset="0"/>
              </a:rPr>
              <a:t>Dezvoltarea competențelor </a:t>
            </a:r>
            <a:r>
              <a:rPr lang="ro-RO" sz="1900" b="1" dirty="0">
                <a:effectLst/>
                <a:cs typeface="Times New Roman" panose="02020603050405020304" pitchFamily="18" charset="0"/>
              </a:rPr>
              <a:t>științifice</a:t>
            </a:r>
            <a:r>
              <a:rPr lang="ro-RO" sz="1900" dirty="0">
                <a:effectLst/>
                <a:cs typeface="Times New Roman" panose="02020603050405020304" pitchFamily="18" charset="0"/>
              </a:rPr>
              <a:t> cu ajutorul STEAM, </a:t>
            </a:r>
            <a:r>
              <a:rPr lang="ro-RO" sz="1900" b="1" dirty="0">
                <a:effectLst/>
                <a:cs typeface="Times New Roman" panose="02020603050405020304" pitchFamily="18" charset="0"/>
              </a:rPr>
              <a:t>prin introducerea conceptului </a:t>
            </a:r>
            <a:r>
              <a:rPr lang="ro-RO" sz="1900" dirty="0">
                <a:effectLst/>
                <a:cs typeface="Times New Roman" panose="02020603050405020304" pitchFamily="18" charset="0"/>
              </a:rPr>
              <a:t>de economie circulară în domeniul alimentației.</a:t>
            </a:r>
            <a:endParaRPr lang="en-US" sz="1900" dirty="0">
              <a:effectLst/>
            </a:endParaRPr>
          </a:p>
          <a:p>
            <a:pPr marL="342900" lvl="0" indent="-342900" algn="just" fontAlgn="auto">
              <a:lnSpc>
                <a:spcPct val="107000"/>
              </a:lnSpc>
              <a:spcAft>
                <a:spcPts val="800"/>
              </a:spcAft>
              <a:buFont typeface="+mj-lt"/>
              <a:buAutoNum type="alphaLcParenR"/>
            </a:pPr>
            <a:r>
              <a:rPr lang="ro-RO" sz="1900" dirty="0">
                <a:effectLst/>
                <a:cs typeface="Times New Roman" panose="02020603050405020304" pitchFamily="18" charset="0"/>
              </a:rPr>
              <a:t>Dezvoltarea spiritului civic, a respectului pentru mediu și  conservarea ecosistemelor cu ajutorul economiei circulare.</a:t>
            </a:r>
            <a:endParaRPr lang="en-US" sz="1900" dirty="0">
              <a:effectLst/>
            </a:endParaRPr>
          </a:p>
          <a:p>
            <a:pPr marL="342900" lvl="0" indent="-342900" algn="just" fontAlgn="auto">
              <a:lnSpc>
                <a:spcPct val="107000"/>
              </a:lnSpc>
              <a:spcAft>
                <a:spcPts val="800"/>
              </a:spcAft>
              <a:buFont typeface="+mj-lt"/>
              <a:buAutoNum type="alphaLcParenR"/>
            </a:pPr>
            <a:r>
              <a:rPr lang="ro-RO" sz="1900" dirty="0">
                <a:effectLst/>
                <a:cs typeface="Times New Roman" panose="02020603050405020304" pitchFamily="18" charset="0"/>
              </a:rPr>
              <a:t>Dezvoltarea competențelor lingvistice STEAM (</a:t>
            </a:r>
            <a:r>
              <a:rPr lang="ro-RO" sz="1900" dirty="0" err="1">
                <a:effectLst/>
                <a:cs typeface="Times New Roman" panose="02020603050405020304" pitchFamily="18" charset="0"/>
              </a:rPr>
              <a:t>microlimbajul</a:t>
            </a:r>
            <a:r>
              <a:rPr lang="ro-RO" sz="1900" dirty="0">
                <a:effectLst/>
                <a:cs typeface="Times New Roman" panose="02020603050405020304" pitchFamily="18" charset="0"/>
              </a:rPr>
              <a:t> ”mâncării”)</a:t>
            </a:r>
            <a:endParaRPr lang="en-US" sz="1900" dirty="0">
              <a:effectLst/>
            </a:endParaRPr>
          </a:p>
          <a:p>
            <a:pPr marL="342900" lvl="0" indent="-342900" algn="just" fontAlgn="auto">
              <a:lnSpc>
                <a:spcPct val="107000"/>
              </a:lnSpc>
              <a:spcAft>
                <a:spcPts val="800"/>
              </a:spcAft>
              <a:buFont typeface="+mj-lt"/>
              <a:buAutoNum type="alphaLcParenR"/>
            </a:pPr>
            <a:r>
              <a:rPr lang="ro-RO" sz="1900" dirty="0">
                <a:effectLst/>
                <a:cs typeface="Times New Roman" panose="02020603050405020304" pitchFamily="18" charset="0"/>
              </a:rPr>
              <a:t>Dezvoltarea competențelor cadrelor didactice în domeniul educației </a:t>
            </a:r>
            <a:r>
              <a:rPr lang="ro-RO" sz="1900" dirty="0" err="1">
                <a:effectLst/>
                <a:cs typeface="Times New Roman" panose="02020603050405020304" pitchFamily="18" charset="0"/>
              </a:rPr>
              <a:t>proactive</a:t>
            </a:r>
            <a:r>
              <a:rPr lang="ro-RO" sz="1900" dirty="0">
                <a:effectLst/>
                <a:cs typeface="Times New Roman" panose="02020603050405020304" pitchFamily="18" charset="0"/>
              </a:rPr>
              <a:t>, necesare în asigurarea unui mediu stimulativ, inovativ și modern pentru învățare.</a:t>
            </a:r>
            <a:endParaRPr lang="en-US" sz="1900" dirty="0">
              <a:effectLst/>
            </a:endParaRPr>
          </a:p>
          <a:p>
            <a:endParaRPr lang="en-US" dirty="0"/>
          </a:p>
        </p:txBody>
      </p:sp>
      <p:pic>
        <p:nvPicPr>
          <p:cNvPr id="4" name="Picture 3">
            <a:extLst>
              <a:ext uri="{FF2B5EF4-FFF2-40B4-BE49-F238E27FC236}">
                <a16:creationId xmlns:a16="http://schemas.microsoft.com/office/drawing/2014/main" id="{7DA95371-2D31-45DE-AFF8-88FE3DC27E66}"/>
              </a:ext>
            </a:extLst>
          </p:cNvPr>
          <p:cNvPicPr>
            <a:picLocks noChangeAspect="1"/>
          </p:cNvPicPr>
          <p:nvPr/>
        </p:nvPicPr>
        <p:blipFill>
          <a:blip r:embed="rId2"/>
          <a:stretch>
            <a:fillRect/>
          </a:stretch>
        </p:blipFill>
        <p:spPr>
          <a:xfrm>
            <a:off x="8733603" y="2074610"/>
            <a:ext cx="3287501" cy="3287501"/>
          </a:xfrm>
          <a:prstGeom prst="rect">
            <a:avLst/>
          </a:prstGeom>
          <a:ln>
            <a:noFill/>
          </a:ln>
          <a:effectLst>
            <a:softEdge rad="112500"/>
          </a:effectLst>
        </p:spPr>
      </p:pic>
    </p:spTree>
    <p:extLst>
      <p:ext uri="{BB962C8B-B14F-4D97-AF65-F5344CB8AC3E}">
        <p14:creationId xmlns:p14="http://schemas.microsoft.com/office/powerpoint/2010/main" val="3901064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D81565-F604-400F-B275-FEA262CF86A1}"/>
              </a:ext>
            </a:extLst>
          </p:cNvPr>
          <p:cNvPicPr>
            <a:picLocks noChangeAspect="1"/>
          </p:cNvPicPr>
          <p:nvPr/>
        </p:nvPicPr>
        <p:blipFill>
          <a:blip r:embed="rId2"/>
          <a:stretch>
            <a:fillRect/>
          </a:stretch>
        </p:blipFill>
        <p:spPr>
          <a:xfrm>
            <a:off x="3748192" y="272210"/>
            <a:ext cx="4535817" cy="1572904"/>
          </a:xfrm>
          <a:prstGeom prst="rect">
            <a:avLst/>
          </a:prstGeom>
        </p:spPr>
      </p:pic>
      <p:pic>
        <p:nvPicPr>
          <p:cNvPr id="5" name="Picture 4">
            <a:extLst>
              <a:ext uri="{FF2B5EF4-FFF2-40B4-BE49-F238E27FC236}">
                <a16:creationId xmlns:a16="http://schemas.microsoft.com/office/drawing/2014/main" id="{5A1B40C1-7D88-477B-88A9-028F868762D4}"/>
              </a:ext>
            </a:extLst>
          </p:cNvPr>
          <p:cNvPicPr>
            <a:picLocks noChangeAspect="1"/>
          </p:cNvPicPr>
          <p:nvPr/>
        </p:nvPicPr>
        <p:blipFill>
          <a:blip r:embed="rId3"/>
          <a:stretch>
            <a:fillRect/>
          </a:stretch>
        </p:blipFill>
        <p:spPr>
          <a:xfrm>
            <a:off x="346710" y="2027647"/>
            <a:ext cx="3639627" cy="2341067"/>
          </a:xfrm>
          <a:prstGeom prst="rect">
            <a:avLst/>
          </a:prstGeom>
        </p:spPr>
      </p:pic>
      <p:pic>
        <p:nvPicPr>
          <p:cNvPr id="6" name="Picture 5">
            <a:extLst>
              <a:ext uri="{FF2B5EF4-FFF2-40B4-BE49-F238E27FC236}">
                <a16:creationId xmlns:a16="http://schemas.microsoft.com/office/drawing/2014/main" id="{B339C796-CC66-4E31-98BC-81F1FCF2CF18}"/>
              </a:ext>
            </a:extLst>
          </p:cNvPr>
          <p:cNvPicPr>
            <a:picLocks noChangeAspect="1"/>
          </p:cNvPicPr>
          <p:nvPr/>
        </p:nvPicPr>
        <p:blipFill>
          <a:blip r:embed="rId4"/>
          <a:stretch>
            <a:fillRect/>
          </a:stretch>
        </p:blipFill>
        <p:spPr>
          <a:xfrm>
            <a:off x="4310031" y="2027647"/>
            <a:ext cx="3145809" cy="2359356"/>
          </a:xfrm>
          <a:prstGeom prst="rect">
            <a:avLst/>
          </a:prstGeom>
        </p:spPr>
      </p:pic>
      <p:pic>
        <p:nvPicPr>
          <p:cNvPr id="7" name="Picture 6">
            <a:extLst>
              <a:ext uri="{FF2B5EF4-FFF2-40B4-BE49-F238E27FC236}">
                <a16:creationId xmlns:a16="http://schemas.microsoft.com/office/drawing/2014/main" id="{B72E397F-42CE-415B-B279-AA8E2FBBC2CC}"/>
              </a:ext>
            </a:extLst>
          </p:cNvPr>
          <p:cNvPicPr>
            <a:picLocks noChangeAspect="1"/>
          </p:cNvPicPr>
          <p:nvPr/>
        </p:nvPicPr>
        <p:blipFill>
          <a:blip r:embed="rId5"/>
          <a:stretch>
            <a:fillRect/>
          </a:stretch>
        </p:blipFill>
        <p:spPr>
          <a:xfrm>
            <a:off x="7711844" y="2119094"/>
            <a:ext cx="4133446" cy="2158171"/>
          </a:xfrm>
          <a:prstGeom prst="rect">
            <a:avLst/>
          </a:prstGeom>
        </p:spPr>
      </p:pic>
      <p:pic>
        <p:nvPicPr>
          <p:cNvPr id="8" name="Picture 7">
            <a:extLst>
              <a:ext uri="{FF2B5EF4-FFF2-40B4-BE49-F238E27FC236}">
                <a16:creationId xmlns:a16="http://schemas.microsoft.com/office/drawing/2014/main" id="{36A4204F-983D-4DBE-892D-7F922CDBCF89}"/>
              </a:ext>
            </a:extLst>
          </p:cNvPr>
          <p:cNvPicPr>
            <a:picLocks noChangeAspect="1"/>
          </p:cNvPicPr>
          <p:nvPr/>
        </p:nvPicPr>
        <p:blipFill>
          <a:blip r:embed="rId6"/>
          <a:stretch>
            <a:fillRect/>
          </a:stretch>
        </p:blipFill>
        <p:spPr>
          <a:xfrm>
            <a:off x="641413" y="4478307"/>
            <a:ext cx="2731245" cy="2109399"/>
          </a:xfrm>
          <a:prstGeom prst="rect">
            <a:avLst/>
          </a:prstGeom>
        </p:spPr>
      </p:pic>
      <p:pic>
        <p:nvPicPr>
          <p:cNvPr id="9" name="Picture 8">
            <a:extLst>
              <a:ext uri="{FF2B5EF4-FFF2-40B4-BE49-F238E27FC236}">
                <a16:creationId xmlns:a16="http://schemas.microsoft.com/office/drawing/2014/main" id="{D2D3F4E2-9CAD-47E3-B282-F6DD918E5ED7}"/>
              </a:ext>
            </a:extLst>
          </p:cNvPr>
          <p:cNvPicPr>
            <a:picLocks noChangeAspect="1"/>
          </p:cNvPicPr>
          <p:nvPr/>
        </p:nvPicPr>
        <p:blipFill>
          <a:blip r:embed="rId7"/>
          <a:stretch>
            <a:fillRect/>
          </a:stretch>
        </p:blipFill>
        <p:spPr>
          <a:xfrm>
            <a:off x="3748192" y="4482488"/>
            <a:ext cx="4163929" cy="2103302"/>
          </a:xfrm>
          <a:prstGeom prst="rect">
            <a:avLst/>
          </a:prstGeom>
        </p:spPr>
      </p:pic>
      <p:pic>
        <p:nvPicPr>
          <p:cNvPr id="10" name="Picture 9">
            <a:extLst>
              <a:ext uri="{FF2B5EF4-FFF2-40B4-BE49-F238E27FC236}">
                <a16:creationId xmlns:a16="http://schemas.microsoft.com/office/drawing/2014/main" id="{85B6E8D8-4F1E-4F72-BBFB-ECEB43142306}"/>
              </a:ext>
            </a:extLst>
          </p:cNvPr>
          <p:cNvPicPr>
            <a:picLocks noChangeAspect="1"/>
          </p:cNvPicPr>
          <p:nvPr/>
        </p:nvPicPr>
        <p:blipFill>
          <a:blip r:embed="rId8"/>
          <a:stretch>
            <a:fillRect/>
          </a:stretch>
        </p:blipFill>
        <p:spPr>
          <a:xfrm>
            <a:off x="8663188" y="4478307"/>
            <a:ext cx="2685193" cy="2109399"/>
          </a:xfrm>
          <a:prstGeom prst="rect">
            <a:avLst/>
          </a:prstGeom>
        </p:spPr>
      </p:pic>
    </p:spTree>
    <p:extLst>
      <p:ext uri="{BB962C8B-B14F-4D97-AF65-F5344CB8AC3E}">
        <p14:creationId xmlns:p14="http://schemas.microsoft.com/office/powerpoint/2010/main" val="3111842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BDDDF-152F-48B5-A8FD-8A7F62EC24D3}"/>
              </a:ext>
            </a:extLst>
          </p:cNvPr>
          <p:cNvSpPr>
            <a:spLocks noGrp="1"/>
          </p:cNvSpPr>
          <p:nvPr>
            <p:ph type="title"/>
          </p:nvPr>
        </p:nvSpPr>
        <p:spPr>
          <a:xfrm>
            <a:off x="603682" y="764373"/>
            <a:ext cx="10902518" cy="1293028"/>
          </a:xfrm>
        </p:spPr>
        <p:txBody>
          <a:bodyPr/>
          <a:lstStyle/>
          <a:p>
            <a:pPr algn="ctr"/>
            <a:r>
              <a:rPr lang="it-IT" sz="4000" b="1" dirty="0">
                <a:effectLst/>
                <a:latin typeface="Calibri" panose="020F0502020204030204" pitchFamily="34" charset="0"/>
                <a:ea typeface="Calibri" panose="020F0502020204030204" pitchFamily="34" charset="0"/>
                <a:cs typeface="Times New Roman" panose="02020603050405020304" pitchFamily="18" charset="0"/>
              </a:rPr>
              <a:t>3. Short term learning mobility of pupils from ”olivetti school” italy</a:t>
            </a:r>
            <a:endParaRPr lang="en-US" dirty="0"/>
          </a:p>
        </p:txBody>
      </p:sp>
      <p:sp>
        <p:nvSpPr>
          <p:cNvPr id="7" name="Content Placeholder 6">
            <a:extLst>
              <a:ext uri="{FF2B5EF4-FFF2-40B4-BE49-F238E27FC236}">
                <a16:creationId xmlns:a16="http://schemas.microsoft.com/office/drawing/2014/main" id="{A5F7E9FA-8478-4DD9-A147-B440520B2CD1}"/>
              </a:ext>
            </a:extLst>
          </p:cNvPr>
          <p:cNvSpPr>
            <a:spLocks noGrp="1"/>
          </p:cNvSpPr>
          <p:nvPr>
            <p:ph idx="1"/>
          </p:nvPr>
        </p:nvSpPr>
        <p:spPr>
          <a:xfrm>
            <a:off x="310718" y="2194560"/>
            <a:ext cx="11425562" cy="4024125"/>
          </a:xfrm>
        </p:spPr>
        <p:txBody>
          <a:bodyPr/>
          <a:lstStyle/>
          <a:p>
            <a:r>
              <a:rPr lang="en-US" sz="2400"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grupe</a:t>
            </a:r>
            <a:r>
              <a:rPr lang="en-US" sz="2400" dirty="0">
                <a:latin typeface="Times New Roman" panose="02020603050405020304" pitchFamily="18" charset="0"/>
                <a:cs typeface="Times New Roman" panose="02020603050405020304" pitchFamily="18" charset="0"/>
              </a:rPr>
              <a:t> de </a:t>
            </a:r>
            <a:r>
              <a:rPr lang="en-US" sz="2400" dirty="0" err="1">
                <a:latin typeface="Times New Roman" panose="02020603050405020304" pitchFamily="18" charset="0"/>
                <a:cs typeface="Times New Roman" panose="02020603050405020304" pitchFamily="18" charset="0"/>
              </a:rPr>
              <a:t>elevi</a:t>
            </a:r>
            <a:r>
              <a:rPr lang="en-US" sz="2400" dirty="0">
                <a:latin typeface="Times New Roman" panose="02020603050405020304" pitchFamily="18" charset="0"/>
                <a:cs typeface="Times New Roman" panose="02020603050405020304" pitchFamily="18" charset="0"/>
              </a:rPr>
              <a:t> de la </a:t>
            </a:r>
            <a:r>
              <a:rPr lang="en-US" sz="2400" dirty="0" err="1">
                <a:latin typeface="Times New Roman" panose="02020603050405020304" pitchFamily="18" charset="0"/>
                <a:cs typeface="Times New Roman" panose="02020603050405020304" pitchFamily="18" charset="0"/>
              </a:rPr>
              <a:t>Institutul</a:t>
            </a:r>
            <a:r>
              <a:rPr lang="en-US" sz="2400" dirty="0">
                <a:latin typeface="Times New Roman" panose="02020603050405020304" pitchFamily="18" charset="0"/>
                <a:cs typeface="Times New Roman" panose="02020603050405020304" pitchFamily="18" charset="0"/>
              </a:rPr>
              <a:t> ”Olivetti”, Monza, Italia, </a:t>
            </a:r>
            <a:r>
              <a:rPr lang="en-US" sz="2400" dirty="0" err="1">
                <a:latin typeface="Times New Roman" panose="02020603050405020304" pitchFamily="18" charset="0"/>
                <a:cs typeface="Times New Roman" panose="02020603050405020304" pitchFamily="18" charset="0"/>
              </a:rPr>
              <a:t>participă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împreună</a:t>
            </a:r>
            <a:r>
              <a:rPr lang="en-US" sz="2400" dirty="0">
                <a:latin typeface="Times New Roman" panose="02020603050405020304" pitchFamily="18" charset="0"/>
                <a:cs typeface="Times New Roman" panose="02020603050405020304" pitchFamily="18" charset="0"/>
              </a:rPr>
              <a:t> cu </a:t>
            </a:r>
            <a:r>
              <a:rPr lang="en-US" sz="2400" dirty="0" err="1">
                <a:latin typeface="Times New Roman" panose="02020603050405020304" pitchFamily="18" charset="0"/>
                <a:cs typeface="Times New Roman" panose="02020603050405020304" pitchFamily="18" charset="0"/>
              </a:rPr>
              <a:t>profesorii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însoțitori</a:t>
            </a:r>
            <a:r>
              <a:rPr lang="en-US" sz="2400" dirty="0">
                <a:latin typeface="Times New Roman" panose="02020603050405020304" pitchFamily="18" charset="0"/>
                <a:cs typeface="Times New Roman" panose="02020603050405020304" pitchFamily="18" charset="0"/>
              </a:rPr>
              <a:t>, la </a:t>
            </a:r>
            <a:r>
              <a:rPr lang="en-US" sz="2400" dirty="0" err="1">
                <a:latin typeface="Times New Roman" panose="02020603050405020304" pitchFamily="18" charset="0"/>
                <a:cs typeface="Times New Roman" panose="02020603050405020304" pitchFamily="18" charset="0"/>
              </a:rPr>
              <a:t>activități</a:t>
            </a:r>
            <a:r>
              <a:rPr lang="en-US" sz="2400" dirty="0">
                <a:latin typeface="Times New Roman" panose="02020603050405020304" pitchFamily="18" charset="0"/>
                <a:cs typeface="Times New Roman" panose="02020603050405020304" pitchFamily="18" charset="0"/>
              </a:rPr>
              <a:t> de job-shadowing la </a:t>
            </a:r>
            <a:r>
              <a:rPr lang="en-US" sz="2400" dirty="0" err="1">
                <a:latin typeface="Times New Roman" panose="02020603050405020304" pitchFamily="18" charset="0"/>
                <a:cs typeface="Times New Roman" panose="02020603050405020304" pitchFamily="18" charset="0"/>
              </a:rPr>
              <a:t>Colegiul</a:t>
            </a:r>
            <a:r>
              <a:rPr lang="en-US" sz="2400" dirty="0">
                <a:latin typeface="Times New Roman" panose="02020603050405020304" pitchFamily="18" charset="0"/>
                <a:cs typeface="Times New Roman" panose="02020603050405020304" pitchFamily="18" charset="0"/>
              </a:rPr>
              <a:t> ”N. V. </a:t>
            </a:r>
            <a:r>
              <a:rPr lang="en-US" sz="2400" dirty="0" err="1">
                <a:latin typeface="Times New Roman" panose="02020603050405020304" pitchFamily="18" charset="0"/>
                <a:cs typeface="Times New Roman" panose="02020603050405020304" pitchFamily="18" charset="0"/>
              </a:rPr>
              <a:t>Karpen</a:t>
            </a:r>
            <a:r>
              <a:rPr lang="en-US" sz="2400" dirty="0">
                <a:latin typeface="Times New Roman" panose="02020603050405020304" pitchFamily="18" charset="0"/>
                <a:cs typeface="Times New Roman" panose="02020603050405020304" pitchFamily="18" charset="0"/>
              </a:rPr>
              <a:t>” din </a:t>
            </a:r>
            <a:r>
              <a:rPr lang="en-US" sz="2400" dirty="0" err="1">
                <a:latin typeface="Times New Roman" panose="02020603050405020304" pitchFamily="18" charset="0"/>
                <a:cs typeface="Times New Roman" panose="02020603050405020304" pitchFamily="18" charset="0"/>
              </a:rPr>
              <a:t>Bacău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timp</a:t>
            </a:r>
            <a:r>
              <a:rPr lang="en-US" sz="2400" dirty="0">
                <a:latin typeface="Times New Roman" panose="02020603050405020304" pitchFamily="18" charset="0"/>
                <a:cs typeface="Times New Roman" panose="02020603050405020304" pitchFamily="18" charset="0"/>
              </a:rPr>
              <a:t> de 2 </a:t>
            </a:r>
            <a:r>
              <a:rPr lang="en-US" sz="2400" dirty="0" err="1">
                <a:latin typeface="Times New Roman" panose="02020603050405020304" pitchFamily="18" charset="0"/>
                <a:cs typeface="Times New Roman" panose="02020603050405020304" pitchFamily="18" charset="0"/>
              </a:rPr>
              <a:t>săptămâni</a:t>
            </a:r>
            <a:r>
              <a:rPr lang="en-US" sz="2400" dirty="0">
                <a:latin typeface="Times New Roman" panose="02020603050405020304" pitchFamily="18" charset="0"/>
                <a:cs typeface="Times New Roman" panose="02020603050405020304" pitchFamily="18" charset="0"/>
              </a:rPr>
              <a:t> </a:t>
            </a:r>
          </a:p>
          <a:p>
            <a:r>
              <a:rPr kumimoji="0" lang="ro-RO" altLang="en-US" sz="2400" b="0" i="0" u="none" strike="noStrike" cap="none" normalizeH="0" baseline="0" dirty="0">
                <a:ln>
                  <a:noFill/>
                </a:ln>
                <a:effectLst/>
                <a:latin typeface="Times New Roman" panose="02020603050405020304" pitchFamily="18" charset="0"/>
                <a:cs typeface="Times New Roman" panose="02020603050405020304" pitchFamily="18" charset="0"/>
              </a:rPr>
              <a:t>Scopul mobilităților</a:t>
            </a:r>
            <a:r>
              <a:rPr lang="en-US" altLang="en-US" sz="2400" dirty="0">
                <a:latin typeface="Times New Roman" panose="02020603050405020304" pitchFamily="18" charset="0"/>
                <a:cs typeface="Times New Roman" panose="02020603050405020304" pitchFamily="18" charset="0"/>
              </a:rPr>
              <a:t>:</a:t>
            </a:r>
          </a:p>
          <a:p>
            <a:pPr marL="0" indent="0">
              <a:buNone/>
            </a:pPr>
            <a:r>
              <a:rPr kumimoji="0" lang="en-US" altLang="en-US" sz="2400" b="0" i="0" u="none" strike="noStrike" cap="none" normalizeH="0" baseline="0" dirty="0">
                <a:ln>
                  <a:noFill/>
                </a:ln>
                <a:effectLst/>
                <a:latin typeface="Times New Roman" panose="02020603050405020304" pitchFamily="18" charset="0"/>
                <a:cs typeface="Times New Roman" panose="02020603050405020304" pitchFamily="18" charset="0"/>
              </a:rPr>
              <a:t>	- </a:t>
            </a:r>
            <a:r>
              <a:rPr lang="en-US" altLang="en-US" sz="2400" dirty="0">
                <a:latin typeface="Times New Roman" panose="02020603050405020304" pitchFamily="18" charset="0"/>
                <a:cs typeface="Times New Roman" panose="02020603050405020304" pitchFamily="18" charset="0"/>
              </a:rPr>
              <a:t>î</a:t>
            </a:r>
            <a:r>
              <a:rPr kumimoji="0" lang="ro-RO" altLang="en-US" sz="2400" b="0" i="0" u="none" strike="noStrike" cap="none" normalizeH="0" baseline="0" dirty="0" err="1">
                <a:ln>
                  <a:noFill/>
                </a:ln>
                <a:effectLst/>
                <a:latin typeface="Times New Roman" panose="02020603050405020304" pitchFamily="18" charset="0"/>
                <a:cs typeface="Times New Roman" panose="02020603050405020304" pitchFamily="18" charset="0"/>
              </a:rPr>
              <a:t>mbunătățirea</a:t>
            </a:r>
            <a:r>
              <a:rPr kumimoji="0" lang="ro-RO" altLang="en-US" sz="2400" b="0" i="0" u="none" strike="noStrike" cap="none" normalizeH="0" baseline="0" dirty="0">
                <a:ln>
                  <a:noFill/>
                </a:ln>
                <a:effectLst/>
                <a:latin typeface="Times New Roman" panose="02020603050405020304" pitchFamily="18" charset="0"/>
                <a:cs typeface="Times New Roman" panose="02020603050405020304" pitchFamily="18" charset="0"/>
              </a:rPr>
              <a:t> competențelor </a:t>
            </a:r>
            <a:r>
              <a:rPr kumimoji="0" lang="en-US" altLang="en-US" sz="2400" b="0" i="0" u="none" strike="noStrike" cap="none" normalizeH="0" baseline="0" dirty="0" err="1">
                <a:ln>
                  <a:noFill/>
                </a:ln>
                <a:effectLst/>
                <a:latin typeface="Times New Roman" panose="02020603050405020304" pitchFamily="18" charset="0"/>
                <a:cs typeface="Times New Roman" panose="02020603050405020304" pitchFamily="18" charset="0"/>
              </a:rPr>
              <a:t>lingvistice</a:t>
            </a:r>
            <a:r>
              <a:rPr kumimoji="0" lang="en-US" altLang="en-US" sz="2400" b="0" i="0" u="none" strike="noStrike" cap="none" normalizeH="0" baseline="0" dirty="0">
                <a:ln>
                  <a:noFill/>
                </a:ln>
                <a:effectLst/>
                <a:latin typeface="Times New Roman" panose="02020603050405020304" pitchFamily="18" charset="0"/>
                <a:cs typeface="Times New Roman" panose="02020603050405020304" pitchFamily="18" charset="0"/>
              </a:rPr>
              <a:t> ale </a:t>
            </a:r>
            <a:r>
              <a:rPr kumimoji="0" lang="en-US" altLang="en-US" sz="2400" b="0" i="0" u="none" strike="noStrike" cap="none" normalizeH="0" baseline="0" dirty="0" err="1">
                <a:ln>
                  <a:noFill/>
                </a:ln>
                <a:effectLst/>
                <a:latin typeface="Times New Roman" panose="02020603050405020304" pitchFamily="18" charset="0"/>
                <a:cs typeface="Times New Roman" panose="02020603050405020304" pitchFamily="18" charset="0"/>
              </a:rPr>
              <a:t>elevilor</a:t>
            </a:r>
            <a:r>
              <a:rPr kumimoji="0" lang="en-US" altLang="en-US" sz="2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ro-RO" altLang="en-US" sz="2400" b="0" i="0" u="none" strike="noStrike" cap="none" normalizeH="0" baseline="0" dirty="0">
                <a:ln>
                  <a:noFill/>
                </a:ln>
                <a:effectLst/>
                <a:latin typeface="Times New Roman" panose="02020603050405020304" pitchFamily="18" charset="0"/>
                <a:cs typeface="Times New Roman" panose="02020603050405020304" pitchFamily="18" charset="0"/>
              </a:rPr>
              <a:t>(în primul rând în engleză), mai ales în domeniul lor de studiu; </a:t>
            </a:r>
            <a:endParaRPr kumimoji="0" lang="en-US" altLang="en-US" sz="2400" b="0" i="0" u="none" strike="noStrike" cap="none" normalizeH="0" baseline="0" dirty="0">
              <a:ln>
                <a:noFill/>
              </a:ln>
              <a:effectLst/>
              <a:latin typeface="Times New Roman" panose="02020603050405020304" pitchFamily="18" charset="0"/>
              <a:cs typeface="Times New Roman" panose="02020603050405020304" pitchFamily="18" charset="0"/>
            </a:endParaRPr>
          </a:p>
          <a:p>
            <a:pPr marL="0" indent="0">
              <a:buNone/>
            </a:pPr>
            <a:r>
              <a:rPr lang="en-US" altLang="en-US" sz="2400" dirty="0">
                <a:latin typeface="Times New Roman" panose="02020603050405020304" pitchFamily="18" charset="0"/>
                <a:cs typeface="Times New Roman" panose="02020603050405020304" pitchFamily="18" charset="0"/>
              </a:rPr>
              <a:t>	- </a:t>
            </a:r>
            <a:r>
              <a:rPr lang="en-US" altLang="en-US" sz="2400" dirty="0" err="1">
                <a:latin typeface="Times New Roman" panose="02020603050405020304" pitchFamily="18" charset="0"/>
                <a:cs typeface="Times New Roman" panose="02020603050405020304" pitchFamily="18" charset="0"/>
              </a:rPr>
              <a:t>oferirea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posibilității</a:t>
            </a:r>
            <a:r>
              <a:rPr lang="en-US" altLang="en-US" sz="2400" dirty="0">
                <a:latin typeface="Times New Roman" panose="02020603050405020304" pitchFamily="18" charset="0"/>
                <a:cs typeface="Times New Roman" panose="02020603050405020304" pitchFamily="18" charset="0"/>
              </a:rPr>
              <a:t> de a </a:t>
            </a:r>
            <a:r>
              <a:rPr lang="en-US" altLang="en-US" sz="2400" dirty="0" err="1">
                <a:latin typeface="Times New Roman" panose="02020603050405020304" pitchFamily="18" charset="0"/>
                <a:cs typeface="Times New Roman" panose="02020603050405020304" pitchFamily="18" charset="0"/>
              </a:rPr>
              <a:t>participa</a:t>
            </a:r>
            <a:r>
              <a:rPr lang="en-US" altLang="en-US" sz="2400" dirty="0">
                <a:latin typeface="Times New Roman" panose="02020603050405020304" pitchFamily="18" charset="0"/>
                <a:cs typeface="Times New Roman" panose="02020603050405020304" pitchFamily="18" charset="0"/>
              </a:rPr>
              <a:t> la </a:t>
            </a:r>
            <a:r>
              <a:rPr lang="en-US" altLang="en-US" sz="2400" dirty="0" err="1">
                <a:latin typeface="Times New Roman" panose="02020603050405020304" pitchFamily="18" charset="0"/>
                <a:cs typeface="Times New Roman" panose="02020603050405020304" pitchFamily="18" charset="0"/>
              </a:rPr>
              <a:t>mobilități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transnaționale</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elevilor</a:t>
            </a:r>
            <a:r>
              <a:rPr lang="en-US" altLang="en-US" sz="2400" dirty="0">
                <a:latin typeface="Times New Roman" panose="02020603050405020304" pitchFamily="18" charset="0"/>
                <a:cs typeface="Times New Roman" panose="02020603050405020304" pitchFamily="18" charset="0"/>
              </a:rPr>
              <a:t> cu </a:t>
            </a:r>
            <a:r>
              <a:rPr lang="en-US" altLang="en-US" sz="2400" dirty="0" err="1">
                <a:latin typeface="Times New Roman" panose="02020603050405020304" pitchFamily="18" charset="0"/>
                <a:cs typeface="Times New Roman" panose="02020603050405020304" pitchFamily="18" charset="0"/>
              </a:rPr>
              <a:t>nevoi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speciale</a:t>
            </a:r>
            <a:r>
              <a:rPr lang="en-US" altLang="en-US" sz="2400" dirty="0">
                <a:latin typeface="Times New Roman" panose="02020603050405020304" pitchFamily="18" charset="0"/>
                <a:cs typeface="Times New Roman" panose="02020603050405020304" pitchFamily="18" charset="0"/>
              </a:rPr>
              <a:t>;</a:t>
            </a:r>
          </a:p>
          <a:p>
            <a:pPr marL="0" indent="0">
              <a:buNone/>
            </a:pPr>
            <a:r>
              <a:rPr lang="en-US" altLang="en-US" sz="2400" dirty="0">
                <a:latin typeface="Times New Roman" panose="02020603050405020304" pitchFamily="18" charset="0"/>
                <a:cs typeface="Times New Roman" panose="02020603050405020304" pitchFamily="18" charset="0"/>
              </a:rPr>
              <a:t>	- </a:t>
            </a:r>
            <a:r>
              <a:rPr lang="en-US" altLang="en-US" sz="2400" dirty="0" err="1">
                <a:latin typeface="Times New Roman" panose="02020603050405020304" pitchFamily="18" charset="0"/>
                <a:cs typeface="Times New Roman" panose="02020603050405020304" pitchFamily="18" charset="0"/>
              </a:rPr>
              <a:t>participarea</a:t>
            </a:r>
            <a:r>
              <a:rPr lang="en-US" altLang="en-US" sz="2400" dirty="0">
                <a:latin typeface="Times New Roman" panose="02020603050405020304" pitchFamily="18" charset="0"/>
                <a:cs typeface="Times New Roman" panose="02020603050405020304" pitchFamily="18" charset="0"/>
              </a:rPr>
              <a:t> la </a:t>
            </a:r>
            <a:r>
              <a:rPr lang="en-US" altLang="en-US" sz="2400" dirty="0" err="1">
                <a:latin typeface="Times New Roman" panose="02020603050405020304" pitchFamily="18" charset="0"/>
                <a:cs typeface="Times New Roman" panose="02020603050405020304" pitchFamily="18" charset="0"/>
              </a:rPr>
              <a:t>schimburi</a:t>
            </a:r>
            <a:r>
              <a:rPr lang="en-US" altLang="en-US" sz="2400" dirty="0">
                <a:latin typeface="Times New Roman" panose="02020603050405020304" pitchFamily="18" charset="0"/>
                <a:cs typeface="Times New Roman" panose="02020603050405020304" pitchFamily="18" charset="0"/>
              </a:rPr>
              <a:t> de </a:t>
            </a:r>
            <a:r>
              <a:rPr lang="en-US" altLang="en-US" sz="2400" dirty="0" err="1">
                <a:latin typeface="Times New Roman" panose="02020603050405020304" pitchFamily="18" charset="0"/>
                <a:cs typeface="Times New Roman" panose="02020603050405020304" pitchFamily="18" charset="0"/>
              </a:rPr>
              <a:t>experiență</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interculturale</a:t>
            </a:r>
            <a:r>
              <a:rPr lang="en-US" altLang="en-US" sz="2400" dirty="0">
                <a:latin typeface="Times New Roman" panose="02020603050405020304" pitchFamily="18" charset="0"/>
                <a:cs typeface="Times New Roman" panose="02020603050405020304" pitchFamily="18" charset="0"/>
              </a:rPr>
              <a:t>;</a:t>
            </a:r>
          </a:p>
          <a:p>
            <a:pPr marL="0" indent="0">
              <a:buNone/>
            </a:pPr>
            <a:r>
              <a:rPr lang="en-US" altLang="en-US" sz="2400" dirty="0">
                <a:latin typeface="Times New Roman" panose="02020603050405020304" pitchFamily="18" charset="0"/>
                <a:cs typeface="Times New Roman" panose="02020603050405020304" pitchFamily="18" charset="0"/>
              </a:rPr>
              <a:t>	- </a:t>
            </a:r>
            <a:r>
              <a:rPr lang="en-US" altLang="en-US" sz="2400" dirty="0" err="1">
                <a:latin typeface="Times New Roman" panose="02020603050405020304" pitchFamily="18" charset="0"/>
                <a:cs typeface="Times New Roman" panose="02020603050405020304" pitchFamily="18" charset="0"/>
              </a:rPr>
              <a:t>conservarea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mediului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prin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adoptarea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unor</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comportamente</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responsabile</a:t>
            </a:r>
            <a:r>
              <a:rPr lang="en-US" altLang="en-US" sz="2400" dirty="0">
                <a:latin typeface="Times New Roman" panose="02020603050405020304" pitchFamily="18" charset="0"/>
                <a:cs typeface="Times New Roman" panose="02020603050405020304" pitchFamily="18" charset="0"/>
              </a:rPr>
              <a:t>. </a:t>
            </a:r>
          </a:p>
          <a:p>
            <a:endParaRPr kumimoji="0" lang="ro-RO" altLang="en-US" sz="2400" b="0" i="0" u="none" strike="noStrike" cap="none" normalizeH="0" baseline="0" dirty="0">
              <a:ln>
                <a:noFill/>
              </a:ln>
              <a:effectLst/>
              <a:latin typeface="Times New Roman" panose="02020603050405020304" pitchFamily="18" charset="0"/>
              <a:cs typeface="Times New Roman" panose="02020603050405020304" pitchFamily="18" charset="0"/>
            </a:endParaRPr>
          </a:p>
          <a:p>
            <a:endParaRPr lang="en-US" altLang="en-US" sz="900" dirty="0">
              <a:latin typeface="inherit"/>
            </a:endParaRPr>
          </a:p>
          <a:p>
            <a:endParaRPr kumimoji="0" lang="ro-RO" altLang="en-US" sz="2000" b="0" i="0" u="none" strike="noStrike" cap="none" normalizeH="0" baseline="0" dirty="0">
              <a:ln>
                <a:noFill/>
              </a:ln>
              <a:effectLst/>
              <a:latin typeface="Arial" panose="020B0604020202020204" pitchFamily="34" charset="0"/>
            </a:endParaRPr>
          </a:p>
          <a:p>
            <a:endParaRPr lang="en-US" dirty="0"/>
          </a:p>
        </p:txBody>
      </p:sp>
      <p:sp>
        <p:nvSpPr>
          <p:cNvPr id="10" name="Rectangle 5">
            <a:extLst>
              <a:ext uri="{FF2B5EF4-FFF2-40B4-BE49-F238E27FC236}">
                <a16:creationId xmlns:a16="http://schemas.microsoft.com/office/drawing/2014/main" id="{2DBF58C6-695E-43E5-AAF3-D90FD89E2C96}"/>
              </a:ext>
            </a:extLst>
          </p:cNvPr>
          <p:cNvSpPr>
            <a:spLocks noChangeArrowheads="1"/>
          </p:cNvSpPr>
          <p:nvPr/>
        </p:nvSpPr>
        <p:spPr bwMode="auto">
          <a:xfrm>
            <a:off x="152400" y="2553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o-RO"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6">
            <a:extLst>
              <a:ext uri="{FF2B5EF4-FFF2-40B4-BE49-F238E27FC236}">
                <a16:creationId xmlns:a16="http://schemas.microsoft.com/office/drawing/2014/main" id="{8516E259-7BE1-418C-BD5E-F1DD77BF6EAE}"/>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o-RO"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73524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F0FC13-4670-453D-AE3F-1C48DE65B55F}"/>
              </a:ext>
            </a:extLst>
          </p:cNvPr>
          <p:cNvPicPr>
            <a:picLocks noChangeAspect="1"/>
          </p:cNvPicPr>
          <p:nvPr/>
        </p:nvPicPr>
        <p:blipFill>
          <a:blip r:embed="rId2"/>
          <a:stretch>
            <a:fillRect/>
          </a:stretch>
        </p:blipFill>
        <p:spPr>
          <a:xfrm>
            <a:off x="73579" y="77185"/>
            <a:ext cx="2116030" cy="2821373"/>
          </a:xfrm>
          <a:prstGeom prst="rect">
            <a:avLst/>
          </a:prstGeom>
        </p:spPr>
      </p:pic>
      <p:pic>
        <p:nvPicPr>
          <p:cNvPr id="5" name="Picture 4">
            <a:extLst>
              <a:ext uri="{FF2B5EF4-FFF2-40B4-BE49-F238E27FC236}">
                <a16:creationId xmlns:a16="http://schemas.microsoft.com/office/drawing/2014/main" id="{43AA9EA7-02DE-4365-B96E-E662F31FE09A}"/>
              </a:ext>
            </a:extLst>
          </p:cNvPr>
          <p:cNvPicPr>
            <a:picLocks noChangeAspect="1"/>
          </p:cNvPicPr>
          <p:nvPr/>
        </p:nvPicPr>
        <p:blipFill>
          <a:blip r:embed="rId3"/>
          <a:stretch>
            <a:fillRect/>
          </a:stretch>
        </p:blipFill>
        <p:spPr>
          <a:xfrm>
            <a:off x="9694805" y="89637"/>
            <a:ext cx="2205546" cy="2829757"/>
          </a:xfrm>
          <a:prstGeom prst="rect">
            <a:avLst/>
          </a:prstGeom>
        </p:spPr>
      </p:pic>
      <p:pic>
        <p:nvPicPr>
          <p:cNvPr id="6" name="Picture 5">
            <a:extLst>
              <a:ext uri="{FF2B5EF4-FFF2-40B4-BE49-F238E27FC236}">
                <a16:creationId xmlns:a16="http://schemas.microsoft.com/office/drawing/2014/main" id="{C7BB44C0-073B-42B5-837B-2B017A6FD8D5}"/>
              </a:ext>
            </a:extLst>
          </p:cNvPr>
          <p:cNvPicPr>
            <a:picLocks noChangeAspect="1"/>
          </p:cNvPicPr>
          <p:nvPr/>
        </p:nvPicPr>
        <p:blipFill rotWithShape="1">
          <a:blip r:embed="rId4"/>
          <a:srcRect l="5912" t="42805" b="8608"/>
          <a:stretch/>
        </p:blipFill>
        <p:spPr>
          <a:xfrm>
            <a:off x="73578" y="3000652"/>
            <a:ext cx="8613269" cy="3740857"/>
          </a:xfrm>
          <a:prstGeom prst="rect">
            <a:avLst/>
          </a:prstGeom>
        </p:spPr>
      </p:pic>
      <p:pic>
        <p:nvPicPr>
          <p:cNvPr id="7" name="Picture 6">
            <a:extLst>
              <a:ext uri="{FF2B5EF4-FFF2-40B4-BE49-F238E27FC236}">
                <a16:creationId xmlns:a16="http://schemas.microsoft.com/office/drawing/2014/main" id="{9E11802F-C09C-4784-9425-A52E1A46872E}"/>
              </a:ext>
            </a:extLst>
          </p:cNvPr>
          <p:cNvPicPr>
            <a:picLocks noChangeAspect="1"/>
          </p:cNvPicPr>
          <p:nvPr/>
        </p:nvPicPr>
        <p:blipFill>
          <a:blip r:embed="rId5"/>
          <a:stretch>
            <a:fillRect/>
          </a:stretch>
        </p:blipFill>
        <p:spPr>
          <a:xfrm>
            <a:off x="2334623" y="89637"/>
            <a:ext cx="2097351" cy="2796468"/>
          </a:xfrm>
          <a:prstGeom prst="rect">
            <a:avLst/>
          </a:prstGeom>
        </p:spPr>
      </p:pic>
      <p:pic>
        <p:nvPicPr>
          <p:cNvPr id="8" name="Picture 7">
            <a:extLst>
              <a:ext uri="{FF2B5EF4-FFF2-40B4-BE49-F238E27FC236}">
                <a16:creationId xmlns:a16="http://schemas.microsoft.com/office/drawing/2014/main" id="{C02DB734-A3C3-4A71-B7CC-89EF7030B0BD}"/>
              </a:ext>
            </a:extLst>
          </p:cNvPr>
          <p:cNvPicPr>
            <a:picLocks noChangeAspect="1"/>
          </p:cNvPicPr>
          <p:nvPr/>
        </p:nvPicPr>
        <p:blipFill rotWithShape="1">
          <a:blip r:embed="rId6"/>
          <a:srcRect t="10261" b="17323"/>
          <a:stretch/>
        </p:blipFill>
        <p:spPr>
          <a:xfrm>
            <a:off x="8870946" y="3429000"/>
            <a:ext cx="2896240" cy="2796468"/>
          </a:xfrm>
          <a:prstGeom prst="rect">
            <a:avLst/>
          </a:prstGeom>
        </p:spPr>
      </p:pic>
      <p:pic>
        <p:nvPicPr>
          <p:cNvPr id="9" name="Picture 8">
            <a:extLst>
              <a:ext uri="{FF2B5EF4-FFF2-40B4-BE49-F238E27FC236}">
                <a16:creationId xmlns:a16="http://schemas.microsoft.com/office/drawing/2014/main" id="{3F1BA789-F0B3-41D5-B96F-5EE0C6316119}"/>
              </a:ext>
            </a:extLst>
          </p:cNvPr>
          <p:cNvPicPr>
            <a:picLocks noChangeAspect="1"/>
          </p:cNvPicPr>
          <p:nvPr/>
        </p:nvPicPr>
        <p:blipFill rotWithShape="1">
          <a:blip r:embed="rId7"/>
          <a:srcRect l="13466" t="22007" r="8174" b="8739"/>
          <a:stretch/>
        </p:blipFill>
        <p:spPr>
          <a:xfrm>
            <a:off x="4612545" y="103063"/>
            <a:ext cx="2401327" cy="2829757"/>
          </a:xfrm>
          <a:prstGeom prst="rect">
            <a:avLst/>
          </a:prstGeom>
        </p:spPr>
      </p:pic>
      <p:pic>
        <p:nvPicPr>
          <p:cNvPr id="10" name="Picture 9">
            <a:extLst>
              <a:ext uri="{FF2B5EF4-FFF2-40B4-BE49-F238E27FC236}">
                <a16:creationId xmlns:a16="http://schemas.microsoft.com/office/drawing/2014/main" id="{751D3F21-74B9-4075-A48F-981A836A632D}"/>
              </a:ext>
            </a:extLst>
          </p:cNvPr>
          <p:cNvPicPr>
            <a:picLocks noChangeAspect="1"/>
          </p:cNvPicPr>
          <p:nvPr/>
        </p:nvPicPr>
        <p:blipFill rotWithShape="1">
          <a:blip r:embed="rId8"/>
          <a:srcRect b="7055"/>
          <a:stretch/>
        </p:blipFill>
        <p:spPr>
          <a:xfrm>
            <a:off x="7194444" y="116490"/>
            <a:ext cx="2261744" cy="2802904"/>
          </a:xfrm>
          <a:prstGeom prst="rect">
            <a:avLst/>
          </a:prstGeom>
        </p:spPr>
      </p:pic>
    </p:spTree>
    <p:extLst>
      <p:ext uri="{BB962C8B-B14F-4D97-AF65-F5344CB8AC3E}">
        <p14:creationId xmlns:p14="http://schemas.microsoft.com/office/powerpoint/2010/main" val="3719820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7F37A-FD6F-42F0-BAF8-1F0A964598A4}"/>
              </a:ext>
            </a:extLst>
          </p:cNvPr>
          <p:cNvSpPr>
            <a:spLocks noGrp="1"/>
          </p:cNvSpPr>
          <p:nvPr>
            <p:ph type="title"/>
          </p:nvPr>
        </p:nvSpPr>
        <p:spPr>
          <a:xfrm>
            <a:off x="179033" y="89670"/>
            <a:ext cx="8610600" cy="1293028"/>
          </a:xfrm>
        </p:spPr>
        <p:txBody>
          <a:bodyPr>
            <a:normAutofit fontScale="90000"/>
          </a:bodyPr>
          <a:lstStyle/>
          <a:p>
            <a:r>
              <a:rPr lang="en-US" dirty="0" err="1"/>
              <a:t>Proiectul</a:t>
            </a:r>
            <a:r>
              <a:rPr lang="en-US" dirty="0"/>
              <a:t> Erasmus+ ”Sustainability in vocational education” (</a:t>
            </a:r>
            <a:r>
              <a:rPr lang="en-US" dirty="0" err="1"/>
              <a:t>sive</a:t>
            </a:r>
            <a:r>
              <a:rPr lang="en-US" dirty="0"/>
              <a:t>) </a:t>
            </a:r>
          </a:p>
        </p:txBody>
      </p:sp>
      <p:sp>
        <p:nvSpPr>
          <p:cNvPr id="3" name="Content Placeholder 2">
            <a:extLst>
              <a:ext uri="{FF2B5EF4-FFF2-40B4-BE49-F238E27FC236}">
                <a16:creationId xmlns:a16="http://schemas.microsoft.com/office/drawing/2014/main" id="{40003673-5591-40F0-BDD5-4170C69C8BE9}"/>
              </a:ext>
            </a:extLst>
          </p:cNvPr>
          <p:cNvSpPr>
            <a:spLocks noGrp="1"/>
          </p:cNvSpPr>
          <p:nvPr>
            <p:ph idx="1"/>
          </p:nvPr>
        </p:nvSpPr>
        <p:spPr>
          <a:xfrm>
            <a:off x="257452" y="1305018"/>
            <a:ext cx="11691892" cy="5552982"/>
          </a:xfrm>
        </p:spPr>
        <p:txBody>
          <a:bodyPr>
            <a:normAutofit/>
          </a:bodyPr>
          <a:lstStyle/>
          <a:p>
            <a:pPr marL="742950" marR="0" lvl="1" indent="-285750" algn="just">
              <a:spcBef>
                <a:spcPts val="0"/>
              </a:spcBef>
              <a:spcAft>
                <a:spcPts val="0"/>
              </a:spcAft>
              <a:buFont typeface="FreeSans"/>
              <a:buChar char="-"/>
            </a:pPr>
            <a:r>
              <a:rPr lang="fr-FR" sz="1800" dirty="0" err="1">
                <a:effectLst/>
                <a:latin typeface="Times New Roman" panose="02020603050405020304" pitchFamily="18" charset="0"/>
                <a:ea typeface="Times New Roman" panose="02020603050405020304" pitchFamily="18" charset="0"/>
                <a:cs typeface="FreeSans"/>
              </a:rPr>
              <a:t>Durata</a:t>
            </a:r>
            <a:r>
              <a:rPr lang="fr-FR" sz="1800" dirty="0">
                <a:effectLst/>
                <a:latin typeface="Times New Roman" panose="02020603050405020304" pitchFamily="18" charset="0"/>
                <a:ea typeface="Times New Roman" panose="02020603050405020304" pitchFamily="18" charset="0"/>
                <a:cs typeface="FreeSans"/>
              </a:rPr>
              <a:t> </a:t>
            </a:r>
            <a:r>
              <a:rPr lang="fr-FR" sz="1800" dirty="0" err="1">
                <a:effectLst/>
                <a:latin typeface="Times New Roman" panose="02020603050405020304" pitchFamily="18" charset="0"/>
                <a:ea typeface="Times New Roman" panose="02020603050405020304" pitchFamily="18" charset="0"/>
                <a:cs typeface="FreeSans"/>
              </a:rPr>
              <a:t>proiectului</a:t>
            </a:r>
            <a:r>
              <a:rPr lang="fr-FR" sz="1800" dirty="0">
                <a:effectLst/>
                <a:latin typeface="Times New Roman" panose="02020603050405020304" pitchFamily="18" charset="0"/>
                <a:ea typeface="Times New Roman" panose="02020603050405020304" pitchFamily="18" charset="0"/>
                <a:cs typeface="FreeSans"/>
              </a:rPr>
              <a:t>: 24 de </a:t>
            </a:r>
            <a:r>
              <a:rPr lang="fr-FR" sz="1800" dirty="0" err="1">
                <a:effectLst/>
                <a:latin typeface="Times New Roman" panose="02020603050405020304" pitchFamily="18" charset="0"/>
                <a:ea typeface="Times New Roman" panose="02020603050405020304" pitchFamily="18" charset="0"/>
                <a:cs typeface="FreeSans"/>
              </a:rPr>
              <a:t>luni</a:t>
            </a:r>
            <a:r>
              <a:rPr lang="fr-FR" sz="1800" dirty="0">
                <a:effectLst/>
                <a:latin typeface="Times New Roman" panose="02020603050405020304" pitchFamily="18" charset="0"/>
                <a:ea typeface="Times New Roman" panose="02020603050405020304" pitchFamily="18" charset="0"/>
                <a:cs typeface="FreeSans"/>
              </a:rPr>
              <a:t> (</a:t>
            </a:r>
            <a:r>
              <a:rPr lang="fr-FR" sz="1800" dirty="0" err="1">
                <a:effectLst/>
                <a:latin typeface="Times New Roman" panose="02020603050405020304" pitchFamily="18" charset="0"/>
                <a:ea typeface="Times New Roman" panose="02020603050405020304" pitchFamily="18" charset="0"/>
                <a:cs typeface="FreeSans"/>
              </a:rPr>
              <a:t>septembrie</a:t>
            </a:r>
            <a:r>
              <a:rPr lang="fr-FR" sz="1800" dirty="0">
                <a:effectLst/>
                <a:latin typeface="Times New Roman" panose="02020603050405020304" pitchFamily="18" charset="0"/>
                <a:ea typeface="Times New Roman" panose="02020603050405020304" pitchFamily="18" charset="0"/>
                <a:cs typeface="FreeSans"/>
              </a:rPr>
              <a:t> 2020-iunie 2023) – </a:t>
            </a:r>
            <a:r>
              <a:rPr lang="fr-FR" sz="1800" dirty="0" err="1">
                <a:effectLst/>
                <a:latin typeface="Times New Roman" panose="02020603050405020304" pitchFamily="18" charset="0"/>
                <a:ea typeface="Times New Roman" panose="02020603050405020304" pitchFamily="18" charset="0"/>
                <a:cs typeface="FreeSans"/>
              </a:rPr>
              <a:t>prelungit</a:t>
            </a:r>
            <a:r>
              <a:rPr lang="fr-FR" sz="1800" dirty="0">
                <a:effectLst/>
                <a:latin typeface="Times New Roman" panose="02020603050405020304" pitchFamily="18" charset="0"/>
                <a:ea typeface="Times New Roman" panose="02020603050405020304" pitchFamily="18" charset="0"/>
                <a:cs typeface="FreeSans"/>
              </a:rPr>
              <a:t> </a:t>
            </a:r>
            <a:r>
              <a:rPr lang="fr-FR" sz="1800" dirty="0" err="1">
                <a:effectLst/>
                <a:latin typeface="Times New Roman" panose="02020603050405020304" pitchFamily="18" charset="0"/>
                <a:ea typeface="Times New Roman" panose="02020603050405020304" pitchFamily="18" charset="0"/>
                <a:cs typeface="FreeSans"/>
              </a:rPr>
              <a:t>din</a:t>
            </a:r>
            <a:r>
              <a:rPr lang="fr-FR" sz="1800" dirty="0">
                <a:effectLst/>
                <a:latin typeface="Times New Roman" panose="02020603050405020304" pitchFamily="18" charset="0"/>
                <a:ea typeface="Times New Roman" panose="02020603050405020304" pitchFamily="18" charset="0"/>
                <a:cs typeface="FreeSans"/>
              </a:rPr>
              <a:t> </a:t>
            </a:r>
            <a:r>
              <a:rPr lang="fr-FR" sz="1800" dirty="0" err="1">
                <a:effectLst/>
                <a:latin typeface="Times New Roman" panose="02020603050405020304" pitchFamily="18" charset="0"/>
                <a:ea typeface="Times New Roman" panose="02020603050405020304" pitchFamily="18" charset="0"/>
                <a:cs typeface="FreeSans"/>
              </a:rPr>
              <a:t>cauza</a:t>
            </a:r>
            <a:r>
              <a:rPr lang="fr-FR" sz="1800" dirty="0">
                <a:effectLst/>
                <a:latin typeface="Times New Roman" panose="02020603050405020304" pitchFamily="18" charset="0"/>
                <a:ea typeface="Times New Roman" panose="02020603050405020304" pitchFamily="18" charset="0"/>
                <a:cs typeface="FreeSans"/>
              </a:rPr>
              <a:t> COVID</a:t>
            </a:r>
            <a:endParaRPr lang="en-US" sz="1800" dirty="0">
              <a:effectLst/>
              <a:latin typeface="Times New Roman" panose="02020603050405020304" pitchFamily="18" charset="0"/>
              <a:ea typeface="Times New Roman" panose="02020603050405020304" pitchFamily="18" charset="0"/>
              <a:cs typeface="FreeSans"/>
            </a:endParaRPr>
          </a:p>
          <a:p>
            <a:pPr marL="742950" marR="0" lvl="1" indent="-285750">
              <a:spcBef>
                <a:spcPts val="0"/>
              </a:spcBef>
              <a:spcAft>
                <a:spcPts val="0"/>
              </a:spcAft>
              <a:buFont typeface="FreeSans"/>
              <a:buChar char="-"/>
            </a:pPr>
            <a:r>
              <a:rPr lang="en-US" sz="1800" b="1" dirty="0" err="1">
                <a:effectLst/>
                <a:latin typeface="Times New Roman" panose="02020603050405020304" pitchFamily="18" charset="0"/>
                <a:ea typeface="Times New Roman" panose="02020603050405020304" pitchFamily="18" charset="0"/>
                <a:cs typeface="FreeSans"/>
              </a:rPr>
              <a:t>Instituție</a:t>
            </a:r>
            <a:r>
              <a:rPr lang="en-US" sz="1800" b="1" dirty="0">
                <a:effectLst/>
                <a:latin typeface="Times New Roman" panose="02020603050405020304" pitchFamily="18" charset="0"/>
                <a:ea typeface="Times New Roman" panose="02020603050405020304" pitchFamily="18" charset="0"/>
                <a:cs typeface="FreeSans"/>
              </a:rPr>
              <a:t> </a:t>
            </a:r>
            <a:r>
              <a:rPr lang="en-US" sz="1800" b="1" dirty="0" err="1">
                <a:effectLst/>
                <a:latin typeface="Times New Roman" panose="02020603050405020304" pitchFamily="18" charset="0"/>
                <a:ea typeface="Times New Roman" panose="02020603050405020304" pitchFamily="18" charset="0"/>
                <a:cs typeface="FreeSans"/>
              </a:rPr>
              <a:t>parteneră</a:t>
            </a:r>
            <a:r>
              <a:rPr lang="en-US" sz="1800" b="1" dirty="0">
                <a:effectLst/>
                <a:latin typeface="Times New Roman" panose="02020603050405020304" pitchFamily="18" charset="0"/>
                <a:ea typeface="Times New Roman" panose="02020603050405020304" pitchFamily="18" charset="0"/>
                <a:cs typeface="FreeSans"/>
              </a:rPr>
              <a:t> </a:t>
            </a:r>
            <a:r>
              <a:rPr lang="en-US" sz="1800" b="1" dirty="0" err="1">
                <a:effectLst/>
                <a:latin typeface="Times New Roman" panose="02020603050405020304" pitchFamily="18" charset="0"/>
                <a:ea typeface="Times New Roman" panose="02020603050405020304" pitchFamily="18" charset="0"/>
                <a:cs typeface="FreeSans"/>
              </a:rPr>
              <a:t>în</a:t>
            </a:r>
            <a:r>
              <a:rPr lang="en-US" sz="1800" b="1" dirty="0">
                <a:effectLst/>
                <a:latin typeface="Times New Roman" panose="02020603050405020304" pitchFamily="18" charset="0"/>
                <a:ea typeface="Times New Roman" panose="02020603050405020304" pitchFamily="18" charset="0"/>
                <a:cs typeface="FreeSans"/>
              </a:rPr>
              <a:t> </a:t>
            </a:r>
            <a:r>
              <a:rPr lang="en-US" sz="1800" b="1" dirty="0" err="1">
                <a:effectLst/>
                <a:latin typeface="Times New Roman" panose="02020603050405020304" pitchFamily="18" charset="0"/>
                <a:ea typeface="Times New Roman" panose="02020603050405020304" pitchFamily="18" charset="0"/>
                <a:cs typeface="FreeSans"/>
              </a:rPr>
              <a:t>proiect</a:t>
            </a:r>
            <a:r>
              <a:rPr lang="en-US" sz="1800" b="1" dirty="0">
                <a:effectLst/>
                <a:latin typeface="Times New Roman" panose="02020603050405020304" pitchFamily="18" charset="0"/>
                <a:ea typeface="Times New Roman" panose="02020603050405020304" pitchFamily="18" charset="0"/>
                <a:cs typeface="FreeSans"/>
              </a:rPr>
              <a:t> : IȘJ </a:t>
            </a:r>
            <a:r>
              <a:rPr lang="en-US" sz="1800" b="1" dirty="0" err="1">
                <a:effectLst/>
                <a:latin typeface="Times New Roman" panose="02020603050405020304" pitchFamily="18" charset="0"/>
                <a:ea typeface="Times New Roman" panose="02020603050405020304" pitchFamily="18" charset="0"/>
                <a:cs typeface="FreeSans"/>
              </a:rPr>
              <a:t>Bacău</a:t>
            </a:r>
            <a:r>
              <a:rPr lang="en-US" sz="1800" b="1" dirty="0">
                <a:effectLst/>
                <a:latin typeface="Times New Roman" panose="02020603050405020304" pitchFamily="18" charset="0"/>
                <a:ea typeface="Times New Roman" panose="02020603050405020304" pitchFamily="18" charset="0"/>
                <a:cs typeface="FreeSans"/>
              </a:rPr>
              <a:t> ; </a:t>
            </a:r>
            <a:r>
              <a:rPr lang="en-US" sz="1800" b="1" dirty="0" err="1">
                <a:effectLst/>
                <a:latin typeface="Times New Roman" panose="02020603050405020304" pitchFamily="18" charset="0"/>
                <a:ea typeface="Times New Roman" panose="02020603050405020304" pitchFamily="18" charset="0"/>
                <a:cs typeface="FreeSans"/>
              </a:rPr>
              <a:t>colaborator</a:t>
            </a:r>
            <a:r>
              <a:rPr lang="en-US" sz="1800" b="1" dirty="0">
                <a:effectLst/>
                <a:latin typeface="Times New Roman" panose="02020603050405020304" pitchFamily="18" charset="0"/>
                <a:ea typeface="Times New Roman" panose="02020603050405020304" pitchFamily="18" charset="0"/>
                <a:cs typeface="FreeSans"/>
              </a:rPr>
              <a:t> </a:t>
            </a:r>
            <a:r>
              <a:rPr lang="en-US" sz="1800" b="1" dirty="0" err="1">
                <a:effectLst/>
                <a:latin typeface="Times New Roman" panose="02020603050405020304" pitchFamily="18" charset="0"/>
                <a:ea typeface="Times New Roman" panose="02020603050405020304" pitchFamily="18" charset="0"/>
                <a:cs typeface="FreeSans"/>
              </a:rPr>
              <a:t>Colegiul</a:t>
            </a:r>
            <a:r>
              <a:rPr lang="en-US" sz="1800" b="1" dirty="0">
                <a:effectLst/>
                <a:latin typeface="Times New Roman" panose="02020603050405020304" pitchFamily="18" charset="0"/>
                <a:ea typeface="Times New Roman" panose="02020603050405020304" pitchFamily="18" charset="0"/>
                <a:cs typeface="FreeSans"/>
              </a:rPr>
              <a:t>  ”N. V. </a:t>
            </a:r>
            <a:r>
              <a:rPr lang="en-US" sz="1800" b="1" dirty="0" err="1">
                <a:effectLst/>
                <a:latin typeface="Times New Roman" panose="02020603050405020304" pitchFamily="18" charset="0"/>
                <a:ea typeface="Times New Roman" panose="02020603050405020304" pitchFamily="18" charset="0"/>
                <a:cs typeface="FreeSans"/>
              </a:rPr>
              <a:t>Karpen</a:t>
            </a:r>
            <a:r>
              <a:rPr lang="en-US" sz="1800" b="1" dirty="0">
                <a:effectLst/>
                <a:latin typeface="Times New Roman" panose="02020603050405020304" pitchFamily="18" charset="0"/>
                <a:ea typeface="Times New Roman" panose="02020603050405020304" pitchFamily="18" charset="0"/>
                <a:cs typeface="FreeSans"/>
              </a:rPr>
              <a:t>” </a:t>
            </a:r>
            <a:r>
              <a:rPr lang="en-US" sz="1800" b="1" dirty="0" err="1">
                <a:effectLst/>
                <a:latin typeface="Times New Roman" panose="02020603050405020304" pitchFamily="18" charset="0"/>
                <a:ea typeface="Times New Roman" panose="02020603050405020304" pitchFamily="18" charset="0"/>
                <a:cs typeface="FreeSans"/>
              </a:rPr>
              <a:t>Bacău</a:t>
            </a:r>
            <a:r>
              <a:rPr lang="en-US" sz="1800" b="1" dirty="0">
                <a:effectLst/>
                <a:latin typeface="Times New Roman" panose="02020603050405020304" pitchFamily="18" charset="0"/>
                <a:ea typeface="Times New Roman" panose="02020603050405020304" pitchFamily="18" charset="0"/>
                <a:cs typeface="FreeSans"/>
              </a:rPr>
              <a:t> </a:t>
            </a:r>
            <a:endParaRPr lang="en-US" sz="1800" dirty="0">
              <a:effectLst/>
              <a:latin typeface="Times New Roman" panose="02020603050405020304" pitchFamily="18" charset="0"/>
              <a:ea typeface="Times New Roman" panose="02020603050405020304" pitchFamily="18" charset="0"/>
              <a:cs typeface="FreeSans"/>
            </a:endParaRPr>
          </a:p>
          <a:p>
            <a:pPr marL="742950" marR="0" lvl="1" indent="-285750">
              <a:spcBef>
                <a:spcPts val="0"/>
              </a:spcBef>
              <a:spcAft>
                <a:spcPts val="0"/>
              </a:spcAft>
              <a:buFont typeface="FreeSans"/>
              <a:buChar char="-"/>
            </a:pPr>
            <a:r>
              <a:rPr lang="en-US" sz="1800" b="1" dirty="0" err="1">
                <a:effectLst/>
                <a:latin typeface="Times New Roman" panose="02020603050405020304" pitchFamily="18" charset="0"/>
                <a:ea typeface="Times New Roman" panose="02020603050405020304" pitchFamily="18" charset="0"/>
                <a:cs typeface="FreeSans"/>
              </a:rPr>
              <a:t>Țările</a:t>
            </a:r>
            <a:r>
              <a:rPr lang="en-US" sz="1800" b="1" dirty="0">
                <a:effectLst/>
                <a:latin typeface="Times New Roman" panose="02020603050405020304" pitchFamily="18" charset="0"/>
                <a:ea typeface="Times New Roman" panose="02020603050405020304" pitchFamily="18" charset="0"/>
                <a:cs typeface="FreeSans"/>
              </a:rPr>
              <a:t> </a:t>
            </a:r>
            <a:r>
              <a:rPr lang="en-US" sz="1800" b="1" dirty="0" err="1">
                <a:effectLst/>
                <a:latin typeface="Times New Roman" panose="02020603050405020304" pitchFamily="18" charset="0"/>
                <a:ea typeface="Times New Roman" panose="02020603050405020304" pitchFamily="18" charset="0"/>
                <a:cs typeface="FreeSans"/>
              </a:rPr>
              <a:t>partenere</a:t>
            </a:r>
            <a:r>
              <a:rPr lang="en-US" sz="1800" b="1" dirty="0">
                <a:effectLst/>
                <a:latin typeface="Times New Roman" panose="02020603050405020304" pitchFamily="18" charset="0"/>
                <a:ea typeface="Times New Roman" panose="02020603050405020304" pitchFamily="18" charset="0"/>
                <a:cs typeface="FreeSans"/>
              </a:rPr>
              <a:t>: </a:t>
            </a:r>
            <a:r>
              <a:rPr lang="en-US" sz="1800" b="1" dirty="0" err="1">
                <a:effectLst/>
                <a:latin typeface="Times New Roman" panose="02020603050405020304" pitchFamily="18" charset="0"/>
                <a:ea typeface="Times New Roman" panose="02020603050405020304" pitchFamily="18" charset="0"/>
                <a:cs typeface="FreeSans"/>
              </a:rPr>
              <a:t>Spania</a:t>
            </a:r>
            <a:r>
              <a:rPr lang="en-US" sz="1800" b="1" dirty="0">
                <a:effectLst/>
                <a:latin typeface="Times New Roman" panose="02020603050405020304" pitchFamily="18" charset="0"/>
                <a:ea typeface="Times New Roman" panose="02020603050405020304" pitchFamily="18" charset="0"/>
                <a:cs typeface="FreeSans"/>
              </a:rPr>
              <a:t>, </a:t>
            </a:r>
            <a:r>
              <a:rPr lang="fr-FR" sz="1800" b="1" dirty="0">
                <a:effectLst/>
                <a:latin typeface="Times New Roman" panose="02020603050405020304" pitchFamily="18" charset="0"/>
                <a:ea typeface="Times New Roman" panose="02020603050405020304" pitchFamily="18" charset="0"/>
                <a:cs typeface="FreeSans"/>
              </a:rPr>
              <a:t>Germania, </a:t>
            </a:r>
            <a:r>
              <a:rPr lang="fr-FR" sz="1800" b="1" dirty="0" err="1">
                <a:effectLst/>
                <a:latin typeface="Times New Roman" panose="02020603050405020304" pitchFamily="18" charset="0"/>
                <a:ea typeface="Times New Roman" panose="02020603050405020304" pitchFamily="18" charset="0"/>
                <a:cs typeface="FreeSans"/>
              </a:rPr>
              <a:t>Turcia</a:t>
            </a:r>
            <a:r>
              <a:rPr lang="fr-FR" sz="1800" b="1" dirty="0">
                <a:effectLst/>
                <a:latin typeface="Times New Roman" panose="02020603050405020304" pitchFamily="18" charset="0"/>
                <a:ea typeface="Times New Roman" panose="02020603050405020304" pitchFamily="18" charset="0"/>
                <a:cs typeface="FreeSans"/>
              </a:rPr>
              <a:t>, </a:t>
            </a:r>
            <a:r>
              <a:rPr lang="fr-FR" sz="1800" b="1" dirty="0" err="1">
                <a:effectLst/>
                <a:latin typeface="Times New Roman" panose="02020603050405020304" pitchFamily="18" charset="0"/>
                <a:ea typeface="Times New Roman" panose="02020603050405020304" pitchFamily="18" charset="0"/>
                <a:cs typeface="FreeSans"/>
              </a:rPr>
              <a:t>Lituania</a:t>
            </a:r>
            <a:r>
              <a:rPr lang="fr-FR" sz="1800" b="1" dirty="0">
                <a:effectLst/>
                <a:latin typeface="Times New Roman" panose="02020603050405020304" pitchFamily="18" charset="0"/>
                <a:ea typeface="Times New Roman" panose="02020603050405020304" pitchFamily="18" charset="0"/>
                <a:cs typeface="FreeSans"/>
              </a:rPr>
              <a:t> </a:t>
            </a:r>
            <a:endParaRPr lang="en-US" sz="1800" dirty="0">
              <a:effectLst/>
              <a:latin typeface="Times New Roman" panose="02020603050405020304" pitchFamily="18" charset="0"/>
              <a:ea typeface="Times New Roman" panose="02020603050405020304" pitchFamily="18" charset="0"/>
              <a:cs typeface="FreeSans"/>
            </a:endParaRPr>
          </a:p>
          <a:p>
            <a:pPr marL="342900" marR="0" lvl="0" indent="-342900" algn="just">
              <a:spcBef>
                <a:spcPts val="0"/>
              </a:spcBef>
              <a:spcAft>
                <a:spcPts val="0"/>
              </a:spcAft>
              <a:buFont typeface="Wingdings" panose="05000000000000000000" pitchFamily="2" charset="2"/>
              <a:buChar char=""/>
            </a:pPr>
            <a:r>
              <a:rPr lang="ro-RO" sz="1800" b="1" u="sng" dirty="0">
                <a:effectLst/>
                <a:latin typeface="Times New Roman" panose="02020603050405020304" pitchFamily="18" charset="0"/>
                <a:ea typeface="Times New Roman" panose="02020603050405020304" pitchFamily="18" charset="0"/>
              </a:rPr>
              <a:t>Obiectivele proiectului:</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ro-RO" sz="1800" dirty="0">
                <a:effectLst/>
                <a:latin typeface="Times New Roman" panose="02020603050405020304" pitchFamily="18" charset="0"/>
                <a:ea typeface="Times New Roman" panose="02020603050405020304" pitchFamily="18" charset="0"/>
              </a:rPr>
              <a:t>-Analiza, în primul rând, a modului în care funcționează instituțiile de învățământ și identificarea modalităților în care cele mai bune practici pentru mediu pot fi înglobate în viața cotidiană a acestor instituții. În al doilea rând, identificarea domeniile din curriculum în care pot fi promovate tehnologii durabile, ecologice. În acest context, vor fi examinate următoarele probleme cheie ale mediului legate de educația profesională:</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ro-RO"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ro-RO" sz="1800" b="1" u="sng" dirty="0">
                <a:effectLst/>
                <a:latin typeface="Times New Roman" panose="02020603050405020304" pitchFamily="18" charset="0"/>
                <a:ea typeface="Times New Roman" panose="02020603050405020304" pitchFamily="18" charset="0"/>
              </a:rPr>
              <a:t>Deșeuri:</a:t>
            </a:r>
            <a:r>
              <a:rPr lang="ro-RO" sz="1800" dirty="0">
                <a:effectLst/>
                <a:latin typeface="Times New Roman" panose="02020603050405020304" pitchFamily="18" charset="0"/>
                <a:ea typeface="Times New Roman" panose="02020603050405020304" pitchFamily="18" charset="0"/>
              </a:rPr>
              <a:t> inclusiv strategii de reducere a cantității de deșeuri generate în cadrul școlilor cu accent sporit pe reciclare și pe reducerea deșeurilor de plastic.</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ro-RO" sz="1800" b="1" u="sng" dirty="0">
                <a:effectLst/>
                <a:latin typeface="Times New Roman" panose="02020603050405020304" pitchFamily="18" charset="0"/>
                <a:ea typeface="Times New Roman" panose="02020603050405020304" pitchFamily="18" charset="0"/>
              </a:rPr>
              <a:t>Energie:</a:t>
            </a:r>
            <a:r>
              <a:rPr lang="ro-RO" sz="1800" dirty="0">
                <a:effectLst/>
                <a:latin typeface="Times New Roman" panose="02020603050405020304" pitchFamily="18" charset="0"/>
                <a:ea typeface="Times New Roman" panose="02020603050405020304" pitchFamily="18" charset="0"/>
              </a:rPr>
              <a:t> Examinarea atât a modalităților în care energia poate fi conservată în cadrul școlilor, cât și a oportunităților de promovare sau de adoptare a energiei curate.</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ro-RO" sz="1800" b="1" u="sng" dirty="0">
                <a:effectLst/>
                <a:latin typeface="Times New Roman" panose="02020603050405020304" pitchFamily="18" charset="0"/>
                <a:ea typeface="Times New Roman" panose="02020603050405020304" pitchFamily="18" charset="0"/>
              </a:rPr>
              <a:t>Apa:</a:t>
            </a:r>
            <a:r>
              <a:rPr lang="ro-RO" sz="1800" dirty="0">
                <a:effectLst/>
                <a:latin typeface="Times New Roman" panose="02020603050405020304" pitchFamily="18" charset="0"/>
                <a:ea typeface="Times New Roman" panose="02020603050405020304" pitchFamily="18" charset="0"/>
              </a:rPr>
              <a:t> Creșterea gradului de conștientizare a importanței apei ca resursă și a necesității reducerii deșeurilor. De asemenea, oportunitățile de colectare a apei în cadrul școlilor.</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ro-RO" sz="1800" b="1" u="sng" dirty="0">
                <a:effectLst/>
                <a:latin typeface="Times New Roman" panose="02020603050405020304" pitchFamily="18" charset="0"/>
                <a:ea typeface="Times New Roman" panose="02020603050405020304" pitchFamily="18" charset="0"/>
              </a:rPr>
              <a:t>Călătorii/Deplasări:</a:t>
            </a:r>
            <a:r>
              <a:rPr lang="ro-RO" sz="1800" dirty="0">
                <a:effectLst/>
                <a:latin typeface="Times New Roman" panose="02020603050405020304" pitchFamily="18" charset="0"/>
                <a:ea typeface="Times New Roman" panose="02020603050405020304" pitchFamily="18" charset="0"/>
              </a:rPr>
              <a:t> o examinare a modului în care elevii și profesorii se deplasează la școală sau pentru a desfășura activități școlare și a modului în care efectele acestor deplasări pot fi diminuate. Aceasta poate include modificări ale modurilor de deplasare, dar și inițiative de compensare a emisiilor de carbon ca urmare a deplasărilor în scop educațional.</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ro-RO" sz="1800" b="1" u="sng" dirty="0">
                <a:effectLst/>
                <a:latin typeface="Times New Roman" panose="02020603050405020304" pitchFamily="18" charset="0"/>
                <a:ea typeface="Times New Roman" panose="02020603050405020304" pitchFamily="18" charset="0"/>
              </a:rPr>
              <a:t>Biodiversitatea:</a:t>
            </a:r>
            <a:r>
              <a:rPr lang="ro-RO" sz="1800" dirty="0">
                <a:effectLst/>
                <a:latin typeface="Times New Roman" panose="02020603050405020304" pitchFamily="18" charset="0"/>
                <a:ea typeface="Times New Roman" panose="02020603050405020304" pitchFamily="18" charset="0"/>
              </a:rPr>
              <a:t> Examinarea modului în care școala poate crește biodiversitatea la nivel local. Aceasta poate include strategii de plantare, zone pentru flori și insecte sălbatice, creșterea animalelor în campusul școlii, de exemplu, căsuțe pentru păsări sau lilieci, zone pentru insecte, grădini pe acoperiș, plantare de copaci etc.”</a:t>
            </a:r>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1751266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6FC7E-C2F0-4661-9959-3D8F1600BCC3}"/>
              </a:ext>
            </a:extLst>
          </p:cNvPr>
          <p:cNvSpPr>
            <a:spLocks noGrp="1"/>
          </p:cNvSpPr>
          <p:nvPr>
            <p:ph type="title"/>
          </p:nvPr>
        </p:nvSpPr>
        <p:spPr>
          <a:xfrm>
            <a:off x="0" y="489165"/>
            <a:ext cx="11727402" cy="1293028"/>
          </a:xfrm>
        </p:spPr>
        <p:txBody>
          <a:bodyPr>
            <a:normAutofit/>
          </a:bodyPr>
          <a:lstStyle/>
          <a:p>
            <a:r>
              <a:rPr lang="en-US" dirty="0" err="1"/>
              <a:t>Mobilitate</a:t>
            </a:r>
            <a:r>
              <a:rPr lang="en-US" dirty="0"/>
              <a:t> </a:t>
            </a:r>
            <a:r>
              <a:rPr lang="en-US" dirty="0" err="1"/>
              <a:t>spania</a:t>
            </a:r>
            <a:r>
              <a:rPr lang="en-US" dirty="0"/>
              <a:t> – Talavera de la </a:t>
            </a:r>
            <a:r>
              <a:rPr lang="en-US" dirty="0" err="1"/>
              <a:t>reina</a:t>
            </a:r>
            <a:br>
              <a:rPr lang="en-US" dirty="0"/>
            </a:br>
            <a:r>
              <a:rPr lang="en-US" dirty="0" err="1"/>
              <a:t>iunie</a:t>
            </a:r>
            <a:r>
              <a:rPr lang="en-US" dirty="0"/>
              <a:t> 2022</a:t>
            </a:r>
          </a:p>
        </p:txBody>
      </p:sp>
      <p:pic>
        <p:nvPicPr>
          <p:cNvPr id="4" name="Picture 3">
            <a:extLst>
              <a:ext uri="{FF2B5EF4-FFF2-40B4-BE49-F238E27FC236}">
                <a16:creationId xmlns:a16="http://schemas.microsoft.com/office/drawing/2014/main" id="{B0CD6661-3055-4D7A-AF63-B987980A3170}"/>
              </a:ext>
            </a:extLst>
          </p:cNvPr>
          <p:cNvPicPr>
            <a:picLocks noChangeAspect="1"/>
          </p:cNvPicPr>
          <p:nvPr/>
        </p:nvPicPr>
        <p:blipFill>
          <a:blip r:embed="rId2"/>
          <a:stretch>
            <a:fillRect/>
          </a:stretch>
        </p:blipFill>
        <p:spPr>
          <a:xfrm>
            <a:off x="250845" y="1264732"/>
            <a:ext cx="3274873" cy="2457886"/>
          </a:xfrm>
          <a:prstGeom prst="rect">
            <a:avLst/>
          </a:prstGeom>
        </p:spPr>
      </p:pic>
      <p:pic>
        <p:nvPicPr>
          <p:cNvPr id="5" name="Picture 4">
            <a:extLst>
              <a:ext uri="{FF2B5EF4-FFF2-40B4-BE49-F238E27FC236}">
                <a16:creationId xmlns:a16="http://schemas.microsoft.com/office/drawing/2014/main" id="{257FCF49-4856-4387-ADF5-5A85177220AD}"/>
              </a:ext>
            </a:extLst>
          </p:cNvPr>
          <p:cNvPicPr>
            <a:picLocks noChangeAspect="1"/>
          </p:cNvPicPr>
          <p:nvPr/>
        </p:nvPicPr>
        <p:blipFill>
          <a:blip r:embed="rId3"/>
          <a:stretch>
            <a:fillRect/>
          </a:stretch>
        </p:blipFill>
        <p:spPr>
          <a:xfrm>
            <a:off x="3574213" y="1264732"/>
            <a:ext cx="3274873" cy="2460999"/>
          </a:xfrm>
          <a:prstGeom prst="rect">
            <a:avLst/>
          </a:prstGeom>
        </p:spPr>
      </p:pic>
      <p:pic>
        <p:nvPicPr>
          <p:cNvPr id="6" name="Picture 5">
            <a:extLst>
              <a:ext uri="{FF2B5EF4-FFF2-40B4-BE49-F238E27FC236}">
                <a16:creationId xmlns:a16="http://schemas.microsoft.com/office/drawing/2014/main" id="{7443157C-A27F-4888-90CD-335368C78D12}"/>
              </a:ext>
            </a:extLst>
          </p:cNvPr>
          <p:cNvPicPr>
            <a:picLocks noChangeAspect="1"/>
          </p:cNvPicPr>
          <p:nvPr/>
        </p:nvPicPr>
        <p:blipFill>
          <a:blip r:embed="rId4"/>
          <a:stretch>
            <a:fillRect/>
          </a:stretch>
        </p:blipFill>
        <p:spPr>
          <a:xfrm>
            <a:off x="6980351" y="1264732"/>
            <a:ext cx="2048708" cy="2731611"/>
          </a:xfrm>
          <a:prstGeom prst="rect">
            <a:avLst/>
          </a:prstGeom>
        </p:spPr>
      </p:pic>
      <p:pic>
        <p:nvPicPr>
          <p:cNvPr id="7" name="Picture 6">
            <a:extLst>
              <a:ext uri="{FF2B5EF4-FFF2-40B4-BE49-F238E27FC236}">
                <a16:creationId xmlns:a16="http://schemas.microsoft.com/office/drawing/2014/main" id="{A1B33BBB-F96D-4086-8611-439327412ABB}"/>
              </a:ext>
            </a:extLst>
          </p:cNvPr>
          <p:cNvPicPr>
            <a:picLocks noChangeAspect="1"/>
          </p:cNvPicPr>
          <p:nvPr/>
        </p:nvPicPr>
        <p:blipFill>
          <a:blip r:embed="rId5"/>
          <a:stretch>
            <a:fillRect/>
          </a:stretch>
        </p:blipFill>
        <p:spPr>
          <a:xfrm>
            <a:off x="9379996" y="1782193"/>
            <a:ext cx="2307085" cy="3076113"/>
          </a:xfrm>
          <a:prstGeom prst="rect">
            <a:avLst/>
          </a:prstGeom>
        </p:spPr>
      </p:pic>
      <p:pic>
        <p:nvPicPr>
          <p:cNvPr id="8" name="Picture 7">
            <a:extLst>
              <a:ext uri="{FF2B5EF4-FFF2-40B4-BE49-F238E27FC236}">
                <a16:creationId xmlns:a16="http://schemas.microsoft.com/office/drawing/2014/main" id="{E8500168-140E-48C2-A7FA-16E9427ECBD4}"/>
              </a:ext>
            </a:extLst>
          </p:cNvPr>
          <p:cNvPicPr>
            <a:picLocks noChangeAspect="1"/>
          </p:cNvPicPr>
          <p:nvPr/>
        </p:nvPicPr>
        <p:blipFill>
          <a:blip r:embed="rId6"/>
          <a:stretch>
            <a:fillRect/>
          </a:stretch>
        </p:blipFill>
        <p:spPr>
          <a:xfrm>
            <a:off x="157443" y="4204567"/>
            <a:ext cx="3277182" cy="2457887"/>
          </a:xfrm>
          <a:prstGeom prst="rect">
            <a:avLst/>
          </a:prstGeom>
        </p:spPr>
      </p:pic>
      <p:pic>
        <p:nvPicPr>
          <p:cNvPr id="9" name="Picture 8">
            <a:extLst>
              <a:ext uri="{FF2B5EF4-FFF2-40B4-BE49-F238E27FC236}">
                <a16:creationId xmlns:a16="http://schemas.microsoft.com/office/drawing/2014/main" id="{C6F72B47-FD3B-45B5-91EC-A3C471336F06}"/>
              </a:ext>
            </a:extLst>
          </p:cNvPr>
          <p:cNvPicPr>
            <a:picLocks noChangeAspect="1"/>
          </p:cNvPicPr>
          <p:nvPr/>
        </p:nvPicPr>
        <p:blipFill>
          <a:blip r:embed="rId7"/>
          <a:stretch>
            <a:fillRect/>
          </a:stretch>
        </p:blipFill>
        <p:spPr>
          <a:xfrm>
            <a:off x="3677291" y="4204566"/>
            <a:ext cx="3277183" cy="2457887"/>
          </a:xfrm>
          <a:prstGeom prst="rect">
            <a:avLst/>
          </a:prstGeom>
        </p:spPr>
      </p:pic>
      <p:pic>
        <p:nvPicPr>
          <p:cNvPr id="10" name="Picture 9">
            <a:extLst>
              <a:ext uri="{FF2B5EF4-FFF2-40B4-BE49-F238E27FC236}">
                <a16:creationId xmlns:a16="http://schemas.microsoft.com/office/drawing/2014/main" id="{F6A72334-6A3E-4E12-B62B-BE6E262A9EC6}"/>
              </a:ext>
            </a:extLst>
          </p:cNvPr>
          <p:cNvPicPr>
            <a:picLocks noChangeAspect="1"/>
          </p:cNvPicPr>
          <p:nvPr/>
        </p:nvPicPr>
        <p:blipFill>
          <a:blip r:embed="rId8"/>
          <a:stretch>
            <a:fillRect/>
          </a:stretch>
        </p:blipFill>
        <p:spPr>
          <a:xfrm>
            <a:off x="7286161" y="4369141"/>
            <a:ext cx="3057750" cy="2293312"/>
          </a:xfrm>
          <a:prstGeom prst="rect">
            <a:avLst/>
          </a:prstGeom>
        </p:spPr>
      </p:pic>
    </p:spTree>
    <p:extLst>
      <p:ext uri="{BB962C8B-B14F-4D97-AF65-F5344CB8AC3E}">
        <p14:creationId xmlns:p14="http://schemas.microsoft.com/office/powerpoint/2010/main" val="3017085570"/>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TM04033937[[fn=Vapor Trail]]</Template>
  <TotalTime>59</TotalTime>
  <Words>847</Words>
  <Application>Microsoft Office PowerPoint</Application>
  <PresentationFormat>Widescreen</PresentationFormat>
  <Paragraphs>48</Paragraphs>
  <Slides>10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Calibri</vt:lpstr>
      <vt:lpstr>Century Gothic</vt:lpstr>
      <vt:lpstr>FreeSans</vt:lpstr>
      <vt:lpstr>inherit</vt:lpstr>
      <vt:lpstr>Times New Roman</vt:lpstr>
      <vt:lpstr>Wingdings</vt:lpstr>
      <vt:lpstr>Vapor Trail</vt:lpstr>
      <vt:lpstr>PROIECTE DE SUCCES</vt:lpstr>
      <vt:lpstr>1. PROIECT ERASMUS+ ”EXCHANGE OF GOOD PRACTICES IN THE IMPLEMENTATION OF VET COMPETITIONS – EGPIVET” , implementat de fundația worldskills Romania colegiul „n. v. karpen” reprezintă calificarea „ospătar”  </vt:lpstr>
      <vt:lpstr>PowerPoint Presentation</vt:lpstr>
      <vt:lpstr>2. PROIECTUL DE PARTENERIAT STRATEGIC ERASMUS + ÎN DOMENIUL EDUCAȚIEI ȘCOLARE “CIBO IN CIRCOLO: UN NUOVO PARADIGMA: DON'T WASTE FOOD: THE TEENOVATORS”  </vt:lpstr>
      <vt:lpstr>PowerPoint Presentation</vt:lpstr>
      <vt:lpstr>3. Short term learning mobility of pupils from ”olivetti school” italy</vt:lpstr>
      <vt:lpstr>PowerPoint Presentation</vt:lpstr>
      <vt:lpstr>Proiectul Erasmus+ ”Sustainability in vocational education” (sive) </vt:lpstr>
      <vt:lpstr>Mobilitate spania – Talavera de la reina iunie 2022</vt:lpstr>
      <vt:lpstr>Mobilitate germania – bad driburg octombrie 2022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PROIECTE DE SUCCES</dc:title>
  <dc:creator>SEBY FOTOGRAFU</dc:creator>
  <cp:lastModifiedBy>SEBY FOTOGRAFU</cp:lastModifiedBy>
  <cp:revision>8</cp:revision>
  <dcterms:created xsi:type="dcterms:W3CDTF">2022-05-09T18:26:37Z</dcterms:created>
  <dcterms:modified xsi:type="dcterms:W3CDTF">2022-11-09T19:17:43Z</dcterms:modified>
</cp:coreProperties>
</file>