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7" r:id="rId6"/>
    <p:sldId id="258" r:id="rId7"/>
    <p:sldId id="260" r:id="rId8"/>
    <p:sldId id="266" r:id="rId9"/>
    <p:sldId id="261" r:id="rId10"/>
    <p:sldId id="263" r:id="rId11"/>
    <p:sldId id="264" r:id="rId12"/>
    <p:sldId id="43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438" r:id="rId25"/>
    <p:sldId id="280" r:id="rId26"/>
    <p:sldId id="437" r:id="rId27"/>
    <p:sldId id="439" r:id="rId28"/>
    <p:sldId id="281" r:id="rId29"/>
    <p:sldId id="282" r:id="rId30"/>
    <p:sldId id="283" r:id="rId31"/>
    <p:sldId id="288" r:id="rId32"/>
    <p:sldId id="284" r:id="rId33"/>
    <p:sldId id="285" r:id="rId34"/>
    <p:sldId id="286" r:id="rId35"/>
    <p:sldId id="443" r:id="rId36"/>
    <p:sldId id="287" r:id="rId37"/>
    <p:sldId id="289" r:id="rId38"/>
    <p:sldId id="290" r:id="rId39"/>
    <p:sldId id="44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nvk" initials="u" lastIdx="1" clrIdx="0">
    <p:extLst>
      <p:ext uri="{19B8F6BF-5375-455C-9EA6-DF929625EA0E}">
        <p15:presenceInfo xmlns:p15="http://schemas.microsoft.com/office/powerpoint/2012/main" userId="usernv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CCFF"/>
    <a:srgbClr val="66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SIMULARE</a:t>
            </a:r>
            <a:r>
              <a:rPr lang="ro-RO" baseline="0" dirty="0">
                <a:solidFill>
                  <a:schemeClr val="bg2">
                    <a:lumMod val="50000"/>
                  </a:schemeClr>
                </a:solidFill>
              </a:rPr>
              <a:t> - DECEMBRIE 2021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5.464462867642502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945292728206245"/>
          <c:y val="0.13372544271415443"/>
          <c:w val="0.74927493458180183"/>
          <c:h val="0.866274557285845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C76-4E21-9ED9-1474FE20C4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C76-4E21-9ED9-1474FE20C4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76-4E21-9ED9-1474FE20C4B8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'[Rezultate simulare_DECEMBRIE 2021.xlsx]Export'!$J$2:$J$4</c:f>
              <c:strCache>
                <c:ptCount val="3"/>
                <c:pt idx="0">
                  <c:v>Medii &gt; 6-reusiti</c:v>
                </c:pt>
                <c:pt idx="1">
                  <c:v>Respinsi</c:v>
                </c:pt>
                <c:pt idx="2">
                  <c:v>Absent</c:v>
                </c:pt>
              </c:strCache>
            </c:strRef>
          </c:cat>
          <c:val>
            <c:numRef>
              <c:f>'[Rezultate simulare_DECEMBRIE 2021.xlsx]Export'!$L$2:$L$4</c:f>
              <c:numCache>
                <c:formatCode>0.00%</c:formatCode>
                <c:ptCount val="3"/>
                <c:pt idx="0">
                  <c:v>0.35981308411214952</c:v>
                </c:pt>
                <c:pt idx="1">
                  <c:v>0.57943925233644855</c:v>
                </c:pt>
                <c:pt idx="2">
                  <c:v>6.0747663551401869E-2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76-4E21-9ED9-1474FE20C4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>
                <a:solidFill>
                  <a:schemeClr val="tx2"/>
                </a:solidFill>
              </a:rPr>
              <a:t>SIMULARE</a:t>
            </a:r>
            <a:r>
              <a:rPr lang="ro-RO" baseline="0" dirty="0">
                <a:solidFill>
                  <a:schemeClr val="tx2"/>
                </a:solidFill>
              </a:rPr>
              <a:t> NATIONALĂ – MARTIE 2022</a:t>
            </a:r>
            <a:endParaRPr lang="en-US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37618027978884"/>
          <c:y val="0.22657200779872338"/>
          <c:w val="0.6696003836487594"/>
          <c:h val="0.7734279922012766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713-48AD-ADFA-8DE8A5B78439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713-48AD-ADFA-8DE8A5B7843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713-48AD-ADFA-8DE8A5B78439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B2A99237-D403-4FAE-8194-1E55967027B8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i</a:t>
                    </a:r>
                    <a:r>
                      <a:rPr lang="en-US" baseline="0" dirty="0"/>
                      <a:t>
</a:t>
                    </a:r>
                    <a:fld id="{C0926EDD-B477-4937-A5CA-323F6E31566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13-48AD-ADFA-8DE8A5B7843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ELEVI!$J$2:$J$4</c:f>
              <c:strCache>
                <c:ptCount val="3"/>
                <c:pt idx="0">
                  <c:v>Medii &gt; 6-reusiti</c:v>
                </c:pt>
                <c:pt idx="1">
                  <c:v>Respinsi</c:v>
                </c:pt>
                <c:pt idx="2">
                  <c:v>Absent</c:v>
                </c:pt>
              </c:strCache>
            </c:strRef>
          </c:cat>
          <c:val>
            <c:numRef>
              <c:f>ELEVI!$L$2:$L$4</c:f>
              <c:numCache>
                <c:formatCode>0.00%</c:formatCode>
                <c:ptCount val="3"/>
                <c:pt idx="0">
                  <c:v>0.50961538461538458</c:v>
                </c:pt>
                <c:pt idx="1">
                  <c:v>0.48076923076923078</c:v>
                </c:pt>
                <c:pt idx="2">
                  <c:v>9.6153846153846159E-3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13-48AD-ADFA-8DE8A5B7843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>
                <a:solidFill>
                  <a:schemeClr val="tx2"/>
                </a:solidFill>
              </a:rPr>
              <a:t>SIMULARE</a:t>
            </a:r>
            <a:r>
              <a:rPr lang="ro-RO" baseline="0" dirty="0">
                <a:solidFill>
                  <a:schemeClr val="tx2"/>
                </a:solidFill>
              </a:rPr>
              <a:t> - MAI 2022</a:t>
            </a:r>
            <a:endParaRPr lang="en-US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45676562906355E-2"/>
          <c:y val="0.15807239276755333"/>
          <c:w val="0.78495438743236534"/>
          <c:h val="0.8419276114747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672-4A00-BC1B-1F3FEC497A74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672-4A00-BC1B-1F3FEC497A7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672-4A00-BC1B-1F3FEC497A74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94BAA450-F21D-4773-828A-AD0ACAD90882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i</a:t>
                    </a:r>
                    <a:r>
                      <a:rPr lang="en-US" baseline="0" dirty="0"/>
                      <a:t>
</a:t>
                    </a:r>
                    <a:fld id="{DCBF5DDB-179A-4659-96AE-1F0D996596C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72-4A00-BC1B-1F3FEC497A7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ELEVI!$J$2:$J$4</c:f>
              <c:strCache>
                <c:ptCount val="3"/>
                <c:pt idx="0">
                  <c:v>Medii &gt; 6-reusiti</c:v>
                </c:pt>
                <c:pt idx="1">
                  <c:v>Respinsi</c:v>
                </c:pt>
                <c:pt idx="2">
                  <c:v>Absent</c:v>
                </c:pt>
              </c:strCache>
            </c:strRef>
          </c:cat>
          <c:val>
            <c:numRef>
              <c:f>ELEVI!$L$2:$L$4</c:f>
              <c:numCache>
                <c:formatCode>0.00%</c:formatCode>
                <c:ptCount val="3"/>
                <c:pt idx="0">
                  <c:v>0.52403846153846156</c:v>
                </c:pt>
                <c:pt idx="1">
                  <c:v>0.45673076923076922</c:v>
                </c:pt>
                <c:pt idx="2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72-4A00-BC1B-1F3FEC497A7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b="1" dirty="0">
                <a:solidFill>
                  <a:schemeClr val="tx2"/>
                </a:solidFill>
              </a:rPr>
              <a:t>BACALAUREAT</a:t>
            </a:r>
            <a:r>
              <a:rPr lang="ro-RO" b="1" baseline="0" dirty="0">
                <a:solidFill>
                  <a:schemeClr val="tx2"/>
                </a:solidFill>
              </a:rPr>
              <a:t> 2022</a:t>
            </a:r>
            <a:endParaRPr lang="en-US" b="1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798308585773288E-2"/>
          <c:y val="0.19789919799512196"/>
          <c:w val="0.95935415291014225"/>
          <c:h val="0.763764754179735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A9-4ABF-9B9D-4984EDF3C7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A9-4ABF-9B9D-4984EDF3C7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0A9-4ABF-9B9D-4984EDF3C79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0A9-4ABF-9B9D-4984EDF3C79D}"/>
              </c:ext>
            </c:extLst>
          </c:dPt>
          <c:dLbls>
            <c:dLbl>
              <c:idx val="0"/>
              <c:layout>
                <c:manualLayout>
                  <c:x val="1.4549898819899421E-2"/>
                  <c:y val="-0.416150481189851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B2C0CF-3AE5-4B30-AF35-209C63C4AB49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pattFill prst="lgCheck">
                  <a:fgClr>
                    <a:schemeClr val="bg2">
                      <a:lumMod val="9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75318066157758E-2"/>
                      <c:h val="0.140902887139107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A9-4ABF-9B9D-4984EDF3C79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A9-4ABF-9B9D-4984EDF3C79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A9-4ABF-9B9D-4984EDF3C79D}"/>
                </c:ext>
              </c:extLst>
            </c:dLbl>
            <c:dLbl>
              <c:idx val="3"/>
              <c:layout>
                <c:manualLayout>
                  <c:x val="-3.1704779058398365E-2"/>
                  <c:y val="6.3883351087093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8E1F1F-41E5-4F1F-852A-A51F87D6F90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pattFill prst="lgCheck">
                  <a:fgClr>
                    <a:schemeClr val="bg2">
                      <a:lumMod val="9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958381067472831E-2"/>
                      <c:h val="0.112757954981472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A9-4ABF-9B9D-4984EDF3C79D}"/>
                </c:ext>
              </c:extLst>
            </c:dLbl>
            <c:spPr>
              <a:pattFill prst="lgCheck">
                <a:fgClr>
                  <a:schemeClr val="bg2">
                    <a:lumMod val="9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94.61</c:v>
                </c:pt>
                <c:pt idx="1">
                  <c:v>0</c:v>
                </c:pt>
                <c:pt idx="2">
                  <c:v>0</c:v>
                </c:pt>
                <c:pt idx="3">
                  <c:v>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A9-4ABF-9B9D-4984EDF3C79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B5912-CE3A-4F69-B6A0-82162798FA63}" type="presOf" srcId="{00C18FBF-3FF5-4C16-97CF-AF03740D7AB6}" destId="{0DC7A063-583D-4B0F-88B2-BD54F95D95AF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9/23/2022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emf"/><Relationship Id="rId5" Type="http://schemas.openxmlformats.org/officeDocument/2006/relationships/diagramQuickStyle" Target="../diagrams/quickStyle1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8289" y="2292093"/>
            <a:ext cx="6640661" cy="2219691"/>
          </a:xfrm>
        </p:spPr>
        <p:txBody>
          <a:bodyPr anchor="ctr"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ASUPRA ACTIVITĂȚII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DESFĂȘURATE ÎN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ȘCOLAR 2021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2218800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Avizat în</a:t>
            </a:r>
          </a:p>
          <a:p>
            <a:pPr algn="ctr"/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Ședința Consiliului Profesoral din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o-RO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DIRECŢII DE ACŢIUNE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ANUL ŞCOLAR 2022-20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75706"/>
            <a:ext cx="9980682" cy="1096962"/>
          </a:xfrm>
        </p:spPr>
        <p:txBody>
          <a:bodyPr>
            <a:normAutofit fontScale="90000"/>
          </a:bodyPr>
          <a:lstStyle/>
          <a:p>
            <a:pPr lvl="0"/>
            <a:r>
              <a:rPr lang="ro-RO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Asigurarea calităţii serviciilor educaţionale şi a nivelului de performanţă şcolară şi profesională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372668"/>
            <a:ext cx="10422536" cy="509847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7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procent 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</a:t>
            </a: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examenului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bacalaureat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90%</a:t>
            </a: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minimum 90% elevi promovaţi în iunie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clasele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tehnologice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7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o-RO" sz="1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</a:t>
            </a: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iunie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clasele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</a:t>
            </a:r>
            <a:r>
              <a:rPr lang="en-US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teoretic</a:t>
            </a:r>
            <a:r>
              <a:rPr lang="ro-RO" sz="17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100% promovare BAC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Exigență</a:t>
            </a:r>
            <a:r>
              <a:rPr lang="ro-RO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profesionalism</a:t>
            </a:r>
            <a:r>
              <a:rPr lang="ro-RO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clasa a IX-a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 </a:t>
            </a:r>
            <a:r>
              <a:rPr lang="ro-RO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inițiale; </a:t>
            </a: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analiză teste predictive; stabilire plan remedial; stabilire grup </a:t>
            </a:r>
            <a:r>
              <a:rPr lang="ro-RO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</a:t>
            </a:r>
            <a:endParaRPr lang="ro-RO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Analiză note </a:t>
            </a: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obținute de elevii claselor </a:t>
            </a:r>
            <a:r>
              <a:rPr lang="ro-RO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IX-a </a:t>
            </a: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Evaluarea </a:t>
            </a:r>
            <a:r>
              <a:rPr lang="ro-RO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endParaRPr lang="ro-RO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Clasele a X-a și a XI-a: exigență maximă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Clasele a XII-a și a XIII-a FR: pregătire în cadrul proiectului ROSE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Simulări la clasele terminale, dar și la clasele a XI-a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Motivarea elevilor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Ierarhizarea și diferențierea sarcinilor </a:t>
            </a:r>
            <a:r>
              <a:rPr lang="ro-RO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10782300" cy="4572000"/>
          </a:xfrm>
        </p:spPr>
        <p:txBody>
          <a:bodyPr>
            <a:normAutofit fontScale="85000" lnSpcReduction="10000"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ro-RO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 vor elabora/</a:t>
            </a:r>
            <a:r>
              <a:rPr lang="en-US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 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planurile de evaluare </a:t>
            </a:r>
            <a:r>
              <a:rPr lang="ro-RO" alt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alt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standardele de promovare</a:t>
            </a:r>
            <a:r>
              <a:rPr lang="en-US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ro-RO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Planul de evaluare trebuie să conțină: termene de notare, măcar o evaluare folosind metode alternative (proiecte, portofolii, interviuri, lucrări practice/observație sistematică, lucrări scrise cu itemi diverși, alte metode), standarde pentru fiecare notă/nivel de notare, instrumente și termene de evaluare a elevilor cu situația școlară dificilă (PLAN REMEDIAL PENTRU ELEVII AFLAȚI ÎN </a:t>
            </a:r>
            <a:r>
              <a:rPr lang="ro-RO" alt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REGRES+</a:t>
            </a:r>
            <a:r>
              <a:rPr lang="en-US" alt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SITUAȚIEI ÎN CONSILIUL CLASEI).</a:t>
            </a:r>
          </a:p>
          <a:p>
            <a:pPr marL="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ro-RO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Atenție la module: planul de evaluare c</a:t>
            </a:r>
            <a:r>
              <a:rPr lang="en-US" altLang="ro-RO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onvenit</a:t>
            </a:r>
            <a:r>
              <a:rPr lang="en-US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 cadrele didactice de teorie, cadrele didactice de laborator și cadrele didactice de instruire practică (OBSERVAȚIE: ÎNCĂ EXISTĂ DIFERENȚE ÎNTRE EVALUARE LA TEORIE ȘI EVALUARE LA PRACTICĂ!!!).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10617408" cy="457200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Proiectarea și realizarea unor 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activităţi de învăţare diversificate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utilizând frecvent lucrul pe grupe și diferenţierea sarcinilor pentru centrarea învăţării pe elev, în vederea dobândirii de competenţe și demonstrarea de aptitudini și atitudini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 unei palete variate de 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instrumente de evaluare 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să măsoare obiectiv evoluţia și nivelul de pregătire ale elevului și să respecte principiul notării ritmice, planificate, riguroase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Respectarea procedurilor operaționale și a notelor de serviciu 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tot personalul școlii: derularea proiectelor educative, înregistrarea documentelor și completarea dosarului personal etc.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white"/>
              </a:solidFill>
              <a:latin typeface="Century Gothic" panose="020B0502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200"/>
            <a:ext cx="10857251" cy="4572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OBLIGATORIU: </a:t>
            </a:r>
            <a:r>
              <a:rPr lang="ro-RO" alt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temă pentru acasă </a:t>
            </a: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verificarea efectuării acesteia și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notarea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consecință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Valorificarea valenţelor instructiv–educative ale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portofoliilor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elevilor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alt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Expunerea lucrărilor/produselor </a:t>
            </a: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realizate de elevi în ore,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holuri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școlii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aviziere</a:t>
            </a: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alt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EXIGENȚĂ SPORITĂ, SERIOZITATE ȘI PROFESIONALISM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TOATE ACTIVITĂȚILE DESFĂȘURATE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Actualizarea</a:t>
            </a:r>
            <a:r>
              <a:rPr lang="ro-RO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nivelul fiecărei catedre, a </a:t>
            </a:r>
            <a:r>
              <a:rPr lang="ro-RO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materialelor de predare/sintezelor de curs/fișelor de documentare/plan și standarde evaluare/liste lucrări de laborator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fiecare disciplină/modul/nivel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postarea acestora pe portal la începutul anului școlar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generalizarea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Respectarea prevederilor legale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activitatea de diriginte (ex. sancționarea elevilor, promovare-corigență-repetenție etc.)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Revalorificarea portalului ctcnvk.ro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200"/>
            <a:ext cx="10902221" cy="4572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coerent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err="1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en-US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diseminare</a:t>
            </a:r>
            <a:r>
              <a:rPr lang="en-US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exemplelor</a:t>
            </a:r>
            <a:r>
              <a:rPr lang="en-US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bun</a:t>
            </a:r>
            <a:r>
              <a:rPr lang="ro-RO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ro-RO" b="1" dirty="0">
                <a:solidFill>
                  <a:srgbClr val="E87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asistenţe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asistenţe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catedre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vizite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 5 – 10 minute).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Intensificarea activității manageriale de asistență la ore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Reorganizarea portofoliilor cadrelor didactice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eficientă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progresului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FIECARE </a:t>
            </a:r>
            <a:r>
              <a:rPr lang="ro-RO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ELEV: plan individualizat de învățare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practice multiple pentru toți elevii la orele de laborator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instruire practică, astfel încât elevii să lucreze efectiv 60 – 80 % din timpul ședințelor de laborator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instruire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ro-RO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ropunerea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 implementarea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managementul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documentelor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managementul timpului, self-management etc.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white"/>
              </a:solidFill>
              <a:latin typeface="Century Gothic" panose="020B0502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o-RO" b="1" dirty="0">
                <a:solidFill>
                  <a:srgbClr val="E87D3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DIRECȚII – PREȘCOLAR</a:t>
            </a:r>
            <a:br>
              <a:rPr lang="ro-RO" b="1" dirty="0">
                <a:solidFill>
                  <a:srgbClr val="E87D3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Continuarea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procesului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rofesionalizarea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demersului </a:t>
            </a:r>
            <a:r>
              <a:rPr 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educativ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2.Formare continuă pe problematica CES</a:t>
            </a:r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2.Spirit de echipă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3.Optimizarea relației educatoare-părinte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Generațiile NONFORMALULUI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DIRECȚII – PRIMAR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 de </a:t>
            </a:r>
            <a:r>
              <a:rPr 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 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continuă pe problematica </a:t>
            </a:r>
            <a:r>
              <a:rPr 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Generațiile NONFORMALULUI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primar-grădiniță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Pregătirea intensivă a evaluărilor (clasa a II-a, clasa a IV-a)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Adaptarea ofertei şi a serviciilor educaţionale la nevoile identificate pe piaţa muncii şi în sistemul educativ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Includerea în cadrul programului de marketing educaţional direct a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dintre şcolile generale ale municipiului Bacău şi a 50% dintre şcolile generale rurale, apropiate municipiului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Înnoirea permanentă a strategiei de marketing educaţional pentru elevii de clasa a VIII-a și a XII-a (PL, FR, cursuri de formare profesională etc.)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REMODELAREA PLANULUI DE ȘCOLARIZARE ÎN FUNCȚIE DE EVOLUȚIA DEMOGRAFICĂ, CEREREA DE CALIFICĂRI LA LICEU ȘI ȘCOALA PROFESIONALĂ, CEREREA DE FORȚĂ DE MUNCĂ, INSERȚIA SOCIO-PROFESIONALĂ ETC.</a:t>
            </a: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39" y="376004"/>
            <a:ext cx="10702976" cy="1096962"/>
          </a:xfrm>
        </p:spPr>
        <p:txBody>
          <a:bodyPr>
            <a:normAutofit fontScale="90000"/>
          </a:bodyPr>
          <a:lstStyle/>
          <a:p>
            <a:r>
              <a:rPr lang="ro-RO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Dezvoltarea reţelei de parteneri ai şcolii şi a serviciilor de consiliere şi orientare şcolară şi profesională în vederea asigurării tranziţiei eficiente a elevilor către locul de muncă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Creşterea cu minimum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a numărului de contracte de colaborare şi parteneriate cu agenţii economici locali şi </a:t>
            </a:r>
            <a:r>
              <a:rPr lang="ro-RO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</a:t>
            </a: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Desfăşurarea stagiilor de practică la agenţi economici de 100% elevi ai </a:t>
            </a:r>
            <a:r>
              <a:rPr lang="ro-RO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colegiului</a:t>
            </a: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Tratarea cu responsabilitate a parteneriatelor și a obligațiilor ce decurg din acestea (monitorizarea efectuării practicii la agentul economic</a:t>
            </a:r>
            <a:r>
              <a:rPr lang="ro-RO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Antrenarea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cadrelor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fonduri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nerambursabile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instituţional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Orientarea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consilierea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elevilor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alegerea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viitoarei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cariere</a:t>
            </a: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o-RO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22019" y="1566949"/>
            <a:ext cx="10923617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/>
              <a:t>Capacitatea</a:t>
            </a:r>
            <a:r>
              <a:rPr lang="en-US" sz="2800" b="1" dirty="0"/>
              <a:t> </a:t>
            </a:r>
            <a:r>
              <a:rPr lang="en-US" sz="2800" b="1" dirty="0" err="1"/>
              <a:t>instituțională</a:t>
            </a:r>
            <a:r>
              <a:rPr lang="en-US" sz="2800" b="1" dirty="0"/>
              <a:t> </a:t>
            </a:r>
            <a:r>
              <a:rPr lang="en-US" sz="2800" dirty="0"/>
              <a:t>a </a:t>
            </a:r>
            <a:r>
              <a:rPr lang="en-US" sz="2800" dirty="0" err="1"/>
              <a:t>unităţii</a:t>
            </a:r>
            <a:r>
              <a:rPr lang="en-US" sz="2800" dirty="0"/>
              <a:t> </a:t>
            </a:r>
            <a:r>
              <a:rPr lang="en-US" sz="2800" dirty="0" err="1"/>
              <a:t>școlare</a:t>
            </a:r>
            <a:r>
              <a:rPr lang="en-US" sz="2800" dirty="0"/>
              <a:t> s-a </a:t>
            </a:r>
            <a:r>
              <a:rPr lang="en-US" sz="2800" dirty="0" err="1"/>
              <a:t>reflectat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abordarea</a:t>
            </a:r>
            <a:r>
              <a:rPr lang="en-US" sz="2800" dirty="0"/>
              <a:t> </a:t>
            </a:r>
            <a:r>
              <a:rPr lang="en-US" sz="2800" dirty="0" smtClean="0"/>
              <a:t>managerial</a:t>
            </a:r>
            <a:r>
              <a:rPr lang="ro-R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/>
              <a:t>pe</a:t>
            </a:r>
            <a:r>
              <a:rPr lang="en-US" sz="2800" dirty="0"/>
              <a:t> </a:t>
            </a:r>
            <a:r>
              <a:rPr lang="en-US" sz="2800" dirty="0" err="1"/>
              <a:t>cele</a:t>
            </a:r>
            <a:r>
              <a:rPr lang="en-US" sz="2800" dirty="0"/>
              <a:t> </a:t>
            </a:r>
            <a:r>
              <a:rPr lang="en-US" sz="2800" dirty="0" err="1" smtClean="0"/>
              <a:t>dou</a:t>
            </a:r>
            <a:r>
              <a:rPr lang="ro-R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/>
              <a:t>componente</a:t>
            </a:r>
            <a:r>
              <a:rPr lang="en-US" sz="2800" dirty="0"/>
              <a:t>: </a:t>
            </a:r>
          </a:p>
          <a:p>
            <a:r>
              <a:rPr lang="en-US" sz="2800" b="1" dirty="0"/>
              <a:t>a) </a:t>
            </a:r>
            <a:r>
              <a:rPr lang="en-US" sz="2800" b="1" dirty="0" err="1"/>
              <a:t>strategică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existența</a:t>
            </a:r>
            <a:r>
              <a:rPr lang="en-US" sz="2800" dirty="0"/>
              <a:t>, </a:t>
            </a:r>
            <a:r>
              <a:rPr lang="en-US" sz="2800" dirty="0" err="1"/>
              <a:t>structura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conținutul</a:t>
            </a:r>
            <a:r>
              <a:rPr lang="en-US" sz="2800" dirty="0"/>
              <a:t> </a:t>
            </a:r>
            <a:r>
              <a:rPr lang="en-US" sz="2800" dirty="0" err="1"/>
              <a:t>documentelor</a:t>
            </a:r>
            <a:r>
              <a:rPr lang="en-US" sz="2800" dirty="0"/>
              <a:t> </a:t>
            </a:r>
            <a:r>
              <a:rPr lang="en-US" sz="2800" dirty="0" err="1"/>
              <a:t>proiective</a:t>
            </a:r>
            <a:r>
              <a:rPr lang="en-US" sz="2800" dirty="0"/>
              <a:t>,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organizarea</a:t>
            </a:r>
            <a:r>
              <a:rPr lang="en-US" sz="2800" dirty="0"/>
              <a:t> </a:t>
            </a:r>
            <a:r>
              <a:rPr lang="en-US" sz="2800" dirty="0" err="1"/>
              <a:t>internă</a:t>
            </a:r>
            <a:r>
              <a:rPr lang="en-US" sz="2800" dirty="0"/>
              <a:t> a </a:t>
            </a:r>
            <a:r>
              <a:rPr lang="en-US" sz="2800" dirty="0" err="1"/>
              <a:t>unităţii</a:t>
            </a:r>
            <a:r>
              <a:rPr lang="en-US" sz="2800" dirty="0"/>
              <a:t> </a:t>
            </a:r>
            <a:r>
              <a:rPr lang="en-US" sz="2800" dirty="0" err="1"/>
              <a:t>școlare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funcționarea</a:t>
            </a:r>
            <a:r>
              <a:rPr lang="en-US" sz="2800" dirty="0"/>
              <a:t> </a:t>
            </a:r>
            <a:r>
              <a:rPr lang="en-US" sz="2800" dirty="0" err="1"/>
              <a:t>sistemului</a:t>
            </a:r>
            <a:r>
              <a:rPr lang="en-US" sz="2800" dirty="0"/>
              <a:t> de </a:t>
            </a:r>
            <a:r>
              <a:rPr lang="en-US" sz="2800" dirty="0" err="1"/>
              <a:t>comunicare</a:t>
            </a:r>
            <a:r>
              <a:rPr lang="en-US" sz="2800" dirty="0"/>
              <a:t> </a:t>
            </a:r>
            <a:r>
              <a:rPr lang="en-US" sz="2800" dirty="0" err="1"/>
              <a:t>internă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externă</a:t>
            </a:r>
            <a:r>
              <a:rPr lang="en-US" sz="2800" dirty="0"/>
              <a:t>; </a:t>
            </a:r>
          </a:p>
          <a:p>
            <a:r>
              <a:rPr lang="en-US" sz="2800" b="1" dirty="0"/>
              <a:t>b) </a:t>
            </a:r>
            <a:r>
              <a:rPr lang="en-US" sz="2800" b="1" dirty="0" err="1"/>
              <a:t>operațională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funcționarea</a:t>
            </a:r>
            <a:r>
              <a:rPr lang="en-US" sz="2800" dirty="0"/>
              <a:t> </a:t>
            </a:r>
            <a:r>
              <a:rPr lang="en-US" sz="2800" dirty="0" err="1"/>
              <a:t>curentă</a:t>
            </a:r>
            <a:r>
              <a:rPr lang="en-US" sz="2800" dirty="0"/>
              <a:t> a </a:t>
            </a:r>
            <a:r>
              <a:rPr lang="en-US" sz="2800" dirty="0" err="1"/>
              <a:t>unității</a:t>
            </a:r>
            <a:r>
              <a:rPr lang="en-US" sz="2800" dirty="0"/>
              <a:t> de </a:t>
            </a:r>
            <a:r>
              <a:rPr lang="en-US" sz="2800" dirty="0" err="1" smtClean="0"/>
              <a:t>învățământ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ro-RO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/>
              <a:t>sistemului</a:t>
            </a:r>
            <a:r>
              <a:rPr lang="en-US" sz="2800" dirty="0"/>
              <a:t> de </a:t>
            </a:r>
            <a:r>
              <a:rPr lang="en-US" sz="2800" dirty="0" err="1"/>
              <a:t>gestionare</a:t>
            </a:r>
            <a:r>
              <a:rPr lang="en-US" sz="2800" dirty="0"/>
              <a:t> a </a:t>
            </a:r>
            <a:r>
              <a:rPr lang="en-US" sz="2800" dirty="0" err="1"/>
              <a:t>informației</a:t>
            </a:r>
            <a:r>
              <a:rPr lang="en-US" sz="2800" dirty="0"/>
              <a:t>, </a:t>
            </a:r>
            <a:r>
              <a:rPr lang="en-US" sz="2800" dirty="0" err="1"/>
              <a:t>asigurarea</a:t>
            </a:r>
            <a:r>
              <a:rPr lang="en-US" sz="2800" dirty="0"/>
              <a:t> </a:t>
            </a:r>
            <a:r>
              <a:rPr lang="en-US" sz="2800" dirty="0" err="1"/>
              <a:t>securității</a:t>
            </a:r>
            <a:r>
              <a:rPr lang="en-US" sz="2800" dirty="0"/>
              <a:t> </a:t>
            </a:r>
            <a:r>
              <a:rPr lang="en-US" sz="2800" dirty="0" err="1"/>
              <a:t>tuturor</a:t>
            </a:r>
            <a:r>
              <a:rPr lang="en-US" sz="2800" dirty="0"/>
              <a:t> </a:t>
            </a:r>
            <a:r>
              <a:rPr lang="en-US" sz="2800" dirty="0" err="1"/>
              <a:t>celor</a:t>
            </a:r>
            <a:r>
              <a:rPr lang="en-US" sz="2800" dirty="0"/>
              <a:t> </a:t>
            </a:r>
            <a:r>
              <a:rPr lang="en-US" sz="2800" dirty="0" err="1"/>
              <a:t>implicați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activitatea</a:t>
            </a:r>
            <a:r>
              <a:rPr lang="en-US" sz="2800" dirty="0"/>
              <a:t> </a:t>
            </a:r>
            <a:r>
              <a:rPr lang="en-US" sz="2800" dirty="0" err="1" smtClean="0"/>
              <a:t>școlar</a:t>
            </a:r>
            <a:r>
              <a:rPr lang="ro-R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asigurarea</a:t>
            </a:r>
            <a:r>
              <a:rPr lang="en-US" sz="2800" dirty="0"/>
              <a:t> </a:t>
            </a:r>
            <a:r>
              <a:rPr lang="en-US" sz="2800" dirty="0" err="1"/>
              <a:t>serviciilor</a:t>
            </a:r>
            <a:r>
              <a:rPr lang="en-US" sz="2800" dirty="0"/>
              <a:t> de </a:t>
            </a:r>
            <a:r>
              <a:rPr lang="en-US" sz="2800" dirty="0" err="1"/>
              <a:t>orientare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consiliere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elevi</a:t>
            </a:r>
            <a:r>
              <a:rPr lang="en-US" sz="2800" dirty="0"/>
              <a:t>;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ACTIVITATEA MANAGERIALĂ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44415"/>
            <a:ext cx="9980682" cy="1940169"/>
          </a:xfrm>
        </p:spPr>
        <p:txBody>
          <a:bodyPr>
            <a:normAutofit/>
          </a:bodyPr>
          <a:lstStyle/>
          <a:p>
            <a:pPr marL="0" indent="0"/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o-RO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Digitalizarea procesului educațional la ,,Karpen</a:t>
            </a:r>
            <a:r>
              <a:rPr lang="ro-RO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o-RO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02" y="1911927"/>
            <a:ext cx="10106198" cy="42016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en-US" b="1" dirty="0"/>
              <a:t> </a:t>
            </a:r>
            <a:r>
              <a:rPr lang="en-US" altLang="en-US" b="1" dirty="0" smtClean="0"/>
              <a:t>KARPEN </a:t>
            </a:r>
            <a:r>
              <a:rPr lang="en-US" altLang="en-US" b="1" dirty="0"/>
              <a:t>- </a:t>
            </a:r>
            <a:r>
              <a:rPr lang="ro-RO" altLang="en-US" b="1" dirty="0"/>
              <a:t>ȘCOALĂ E-LEARNING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o-RO" altLang="en-US" b="1" dirty="0"/>
              <a:t>Catalog exclusiv electronic (Karpen - școală pilot în proiect ME)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o-RO" altLang="en-US" b="1" dirty="0"/>
              <a:t>Utilizarea platformei educaționale Google Work Space</a:t>
            </a:r>
          </a:p>
          <a:p>
            <a:pPr>
              <a:buFontTx/>
              <a:buChar char="-"/>
              <a:defRPr/>
            </a:pPr>
            <a:r>
              <a:rPr lang="ro-RO" altLang="en-US" dirty="0"/>
              <a:t>creare conturi utilizatori</a:t>
            </a:r>
          </a:p>
          <a:p>
            <a:pPr>
              <a:buFontTx/>
              <a:buChar char="-"/>
              <a:defRPr/>
            </a:pPr>
            <a:r>
              <a:rPr lang="ro-RO" altLang="en-US" dirty="0"/>
              <a:t>cursuri pe Classroom</a:t>
            </a:r>
          </a:p>
          <a:p>
            <a:pPr>
              <a:buFontTx/>
              <a:buChar char="-"/>
              <a:defRPr/>
            </a:pPr>
            <a:r>
              <a:rPr lang="ro-RO" altLang="en-US" dirty="0"/>
              <a:t>teme format electronic</a:t>
            </a:r>
          </a:p>
          <a:p>
            <a:pPr>
              <a:buFontTx/>
              <a:buChar char="-"/>
              <a:defRPr/>
            </a:pPr>
            <a:r>
              <a:rPr lang="ro-RO" altLang="en-US" dirty="0"/>
              <a:t>activități didactice on-line (TC via Google Meet)</a:t>
            </a:r>
          </a:p>
        </p:txBody>
      </p:sp>
    </p:spTree>
    <p:extLst>
      <p:ext uri="{BB962C8B-B14F-4D97-AF65-F5344CB8AC3E}">
        <p14:creationId xmlns:p14="http://schemas.microsoft.com/office/powerpoint/2010/main" val="21176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598516"/>
            <a:ext cx="9982200" cy="5843848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ro-RO" dirty="0"/>
          </a:p>
          <a:p>
            <a:pPr marL="0" indent="0">
              <a:buFontTx/>
              <a:buNone/>
              <a:defRPr/>
            </a:pPr>
            <a:endParaRPr lang="ro-RO" dirty="0" smtClean="0"/>
          </a:p>
          <a:p>
            <a:pPr marL="0" indent="0">
              <a:buFontTx/>
              <a:buNone/>
              <a:defRPr/>
            </a:pPr>
            <a:r>
              <a:rPr lang="ro-RO" b="1" dirty="0" smtClean="0"/>
              <a:t>3</a:t>
            </a:r>
            <a:r>
              <a:rPr lang="ro-RO" b="1" dirty="0"/>
              <a:t>. Utilizarea platformei educaționale ILIAS  e-learning</a:t>
            </a:r>
          </a:p>
          <a:p>
            <a:pPr>
              <a:buFontTx/>
              <a:buChar char="-"/>
              <a:defRPr/>
            </a:pPr>
            <a:r>
              <a:rPr lang="ro-RO" dirty="0"/>
              <a:t>teste complexe (itemi obiectivi</a:t>
            </a:r>
            <a:r>
              <a:rPr lang="ro-RO" dirty="0" smtClean="0"/>
              <a:t>)</a:t>
            </a:r>
            <a:endParaRPr lang="ro-RO" dirty="0"/>
          </a:p>
          <a:p>
            <a:pPr marL="0" indent="0">
              <a:buFontTx/>
              <a:buNone/>
              <a:defRPr/>
            </a:pPr>
            <a:r>
              <a:rPr lang="ro-RO" b="1" dirty="0"/>
              <a:t>4. Desfășurarea orelor în spații dotate cu table interactive, videoproiectoare și sisteme de calcul cu acces la internet</a:t>
            </a:r>
          </a:p>
          <a:p>
            <a:pPr>
              <a:buFontTx/>
              <a:buChar char="-"/>
              <a:defRPr/>
            </a:pPr>
            <a:r>
              <a:rPr lang="ro-RO" dirty="0"/>
              <a:t>predare prin proiectare și explicarea conținuturilor pe tabla interactivă</a:t>
            </a:r>
          </a:p>
          <a:p>
            <a:pPr>
              <a:buFontTx/>
              <a:buChar char="-"/>
              <a:defRPr/>
            </a:pPr>
            <a:r>
              <a:rPr lang="ro-RO" dirty="0"/>
              <a:t>prezentări multimedia și aplicații practice</a:t>
            </a:r>
          </a:p>
          <a:p>
            <a:pPr marL="0" indent="0">
              <a:buFontTx/>
              <a:buNone/>
              <a:defRPr/>
            </a:pPr>
            <a:r>
              <a:rPr lang="ro-RO" b="1" dirty="0"/>
              <a:t>5. Obiectivizarea evaluării în conformitate cu noua structură a anului școlar și reperele metodologice</a:t>
            </a:r>
          </a:p>
          <a:p>
            <a:pPr>
              <a:buFontTx/>
              <a:buChar char="-"/>
              <a:defRPr/>
            </a:pPr>
            <a:r>
              <a:rPr lang="ro-RO" dirty="0"/>
              <a:t>teste sumative cu itemi obiectivi (2/3/4 evaluări pe an)</a:t>
            </a:r>
          </a:p>
          <a:p>
            <a:pPr>
              <a:buFontTx/>
              <a:buChar char="-"/>
              <a:defRPr/>
            </a:pPr>
            <a:r>
              <a:rPr lang="ro-RO" dirty="0"/>
              <a:t>calendar de evaluare pe fiecare clasă și nivel</a:t>
            </a:r>
          </a:p>
          <a:p>
            <a:pPr>
              <a:buFontTx/>
              <a:buChar char="-"/>
              <a:defRPr/>
            </a:pPr>
            <a:r>
              <a:rPr lang="ro-RO" dirty="0"/>
              <a:t>plan de evaluare (inițială, sumativă, formativă/continuă, metode alternative)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286063"/>
            <a:ext cx="9980682" cy="1096962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Asigurarea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unui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mediu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sigur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și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prietenos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rândul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profesorilor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elevilor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și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părinților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ro-RO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ro-RO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acțiune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antibullying.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en-US" sz="2800" b="1" i="1" spc="-114" dirty="0">
              <a:solidFill>
                <a:srgbClr val="DF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  <a:p>
            <a:pPr marL="0" lvl="0" indent="0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8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A³</a:t>
            </a:r>
          </a:p>
          <a:p>
            <a:pPr marL="0" lvl="0" indent="0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800" b="1" i="1" spc="-114" dirty="0">
                <a:solidFill>
                  <a:srgbClr val="DF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APRECIAZĂ, AJUTĂ, ACȚIONEAZĂ</a:t>
            </a:r>
          </a:p>
          <a:p>
            <a:pPr marL="0" lvl="0" indent="0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en-US" sz="2800" i="1" dirty="0">
                <a:solidFill>
                  <a:srgbClr val="1461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Stop </a:t>
            </a:r>
            <a:r>
              <a:rPr lang="en-US" sz="2800" i="1" dirty="0" err="1">
                <a:solidFill>
                  <a:srgbClr val="1461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bullyingului</a:t>
            </a:r>
            <a:r>
              <a:rPr lang="en-US" sz="2800" i="1" dirty="0">
                <a:solidFill>
                  <a:srgbClr val="1461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 </a:t>
            </a:r>
            <a:r>
              <a:rPr lang="en-US" sz="2800" i="1" dirty="0" err="1">
                <a:solidFill>
                  <a:srgbClr val="1461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în</a:t>
            </a:r>
            <a:r>
              <a:rPr lang="en-US" sz="2800" i="1" dirty="0">
                <a:solidFill>
                  <a:srgbClr val="1461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 </a:t>
            </a:r>
            <a:r>
              <a:rPr lang="en-US" sz="2800" i="1" dirty="0" err="1">
                <a:solidFill>
                  <a:srgbClr val="1461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școală</a:t>
            </a:r>
            <a:endParaRPr lang="en-US" sz="2800" i="1" dirty="0">
              <a:solidFill>
                <a:srgbClr val="14619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57" y="1473919"/>
            <a:ext cx="4121743" cy="23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B91E-6E4B-4FBB-88D2-8DBD1CE4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CODUL DE ETICĂ ȘI CONDUITĂ PROFESIONALĂ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64B7-FF7A-4BEA-B14D-F23A7363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54" y="1600200"/>
            <a:ext cx="10890738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OBIECTIVE:</a:t>
            </a:r>
          </a:p>
          <a:p>
            <a:pPr marL="0" indent="0" algn="just">
              <a:buNone/>
            </a:pP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menţinerea unui grad înalt de profesionalism în exercitarea atribuţiilor personalului didactic;</a:t>
            </a:r>
            <a:b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b)creşterea calitativă a relaţiilor dintre părţile implicate în actul educaţional;</a:t>
            </a:r>
            <a:b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c)eliminarea practicilor inadecvate şi imorale ce pot apărea în mediul educaţional preuniversitar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o-RO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Personalul didactic trebuie să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îşi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desfăşoare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activitatea profesională în conformitate cu următoarele valori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principii:</a:t>
            </a:r>
          </a:p>
          <a:p>
            <a:pPr algn="just">
              <a:buFontTx/>
              <a:buChar char="-"/>
            </a:pP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autoexigenţă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în exercitarea profesiei;</a:t>
            </a:r>
          </a:p>
          <a:p>
            <a:pPr algn="just">
              <a:buFontTx/>
              <a:buChar char="-"/>
            </a:pP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responsabilitate în raport cu propria formare profesională;</a:t>
            </a:r>
          </a:p>
          <a:p>
            <a:pPr algn="just">
              <a:buFontTx/>
              <a:buChar char="-"/>
            </a:pP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ocrotirea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sănătăţii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fizice, psihice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morale a beneficiarilor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direcţi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educaţiei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interzicerea oricăror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generează </a:t>
            </a:r>
            <a:r>
              <a:rPr lang="ro-RO" sz="2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corupţie</a:t>
            </a:r>
            <a:r>
              <a:rPr lang="ro-RO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favoritismul;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meditaţiile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cost cu beneficiarii </a:t>
            </a: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direcţi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educaţiei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formaţiunile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studiu la care este încadrat;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 </a:t>
            </a: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egalităţii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şanse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promovarea principiilor </a:t>
            </a:r>
            <a:r>
              <a:rPr lang="ro-RO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educaţiei</a:t>
            </a:r>
            <a:r>
              <a:rPr lang="ro-RO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incluzive.</a:t>
            </a:r>
          </a:p>
          <a:p>
            <a:pPr marL="0" indent="0">
              <a:buNone/>
            </a:pPr>
            <a:endParaRPr lang="ro-RO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/>
              <a:t>VIZITĂ ARACIP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OBIECTIVE:</a:t>
            </a:r>
          </a:p>
          <a:p>
            <a:pPr marL="0" indent="0">
              <a:buNone/>
            </a:pPr>
            <a:r>
              <a:rPr lang="ro-RO" b="1" dirty="0" smtClean="0"/>
              <a:t>1. ACREDITARE NIVEL PRIMAR</a:t>
            </a:r>
          </a:p>
          <a:p>
            <a:pPr marL="0" indent="0">
              <a:buNone/>
            </a:pPr>
            <a:r>
              <a:rPr lang="ro-RO" b="1" dirty="0" smtClean="0"/>
              <a:t>2. ACREDITARE TIBA</a:t>
            </a:r>
          </a:p>
          <a:p>
            <a:pPr marL="0" indent="0">
              <a:buNone/>
            </a:pPr>
            <a:r>
              <a:rPr lang="ro-RO" b="1" dirty="0" smtClean="0"/>
              <a:t>ACȚIUNI:</a:t>
            </a:r>
          </a:p>
          <a:p>
            <a:pPr marL="0" indent="0">
              <a:buNone/>
            </a:pPr>
            <a:r>
              <a:rPr lang="ro-RO" b="1" dirty="0" smtClean="0"/>
              <a:t>- Consultare legislație și constituire grup de lucru</a:t>
            </a:r>
          </a:p>
          <a:p>
            <a:pPr>
              <a:buFontTx/>
              <a:buChar char="-"/>
            </a:pPr>
            <a:r>
              <a:rPr lang="ro-RO" b="1" dirty="0" smtClean="0"/>
              <a:t>Pregătire documentație</a:t>
            </a:r>
          </a:p>
          <a:p>
            <a:pPr>
              <a:buFontTx/>
              <a:buChar char="-"/>
            </a:pPr>
            <a:r>
              <a:rPr lang="ro-RO" b="1" dirty="0" smtClean="0"/>
              <a:t>Pregătire spații</a:t>
            </a:r>
          </a:p>
          <a:p>
            <a:pPr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22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4" y="3226681"/>
            <a:ext cx="11617377" cy="168415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PROPUNERI RESPONSABILI 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CATEDRE / COMISII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823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o-RO" sz="4300" b="1" cap="all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CONSILIUL DE ADMINISTRAŢIE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DIDACTICE PROPUSE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CAZACU EMANOIL REMUS 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ŞOVA SIMONA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ANDREEA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LĂCĂTUŞU ELENA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CRAIU DIANA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ANDREEA</a:t>
            </a: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VATRĂ VIRGIL</a:t>
            </a:r>
            <a:endParaRPr lang="ro-RO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ROTARU ANCA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o-RO" sz="4300" b="1" cap="all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CONSILIUL PROFESORAL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DIDACTICE PROPUSE PENTRU SECRETAR CP</a:t>
            </a: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MAZĂRE ANA-MARIA </a:t>
            </a: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Secretar Consiliul Profesoral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endParaRPr lang="ro-RO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BALINT SIMONA </a:t>
            </a: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Locţiitor  Secretar  Consiliul Profesoral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COORDONATOR PENTRU PROIECTE ȘI PROGRAME EDUCATIVE ȘCOLARE ȘI EXTRAȘCOLARE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 DIDACTIC PROPUS</a:t>
            </a:r>
          </a:p>
          <a:p>
            <a:endParaRPr lang="ro-RO" b="1" dirty="0">
              <a:solidFill>
                <a:srgbClr val="514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TURCU MIHAELA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adjunct coordonator</a:t>
            </a:r>
            <a:r>
              <a:rPr lang="ro-RO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LĂCĂTUȘU SIMONA</a:t>
            </a:r>
            <a:endParaRPr lang="ro-RO" sz="2400" b="1" dirty="0">
              <a:solidFill>
                <a:srgbClr val="514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4300" b="1" cap="all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ARII CURRICULARE/ CATEDRE / COMISII METODICE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026141"/>
              </p:ext>
            </p:extLst>
          </p:nvPr>
        </p:nvGraphicFramePr>
        <p:xfrm>
          <a:off x="479788" y="1590831"/>
          <a:ext cx="11182559" cy="2607945"/>
        </p:xfrm>
        <a:graphic>
          <a:graphicData uri="http://schemas.openxmlformats.org/drawingml/2006/table">
            <a:tbl>
              <a:tblPr/>
              <a:tblGrid>
                <a:gridCol w="656313">
                  <a:extLst>
                    <a:ext uri="{9D8B030D-6E8A-4147-A177-3AD203B41FA5}">
                      <a16:colId xmlns:a16="http://schemas.microsoft.com/office/drawing/2014/main" val="896311921"/>
                    </a:ext>
                  </a:extLst>
                </a:gridCol>
                <a:gridCol w="4897102">
                  <a:extLst>
                    <a:ext uri="{9D8B030D-6E8A-4147-A177-3AD203B41FA5}">
                      <a16:colId xmlns:a16="http://schemas.microsoft.com/office/drawing/2014/main" val="4229759777"/>
                    </a:ext>
                  </a:extLst>
                </a:gridCol>
                <a:gridCol w="2600008">
                  <a:extLst>
                    <a:ext uri="{9D8B030D-6E8A-4147-A177-3AD203B41FA5}">
                      <a16:colId xmlns:a16="http://schemas.microsoft.com/office/drawing/2014/main" val="3621721552"/>
                    </a:ext>
                  </a:extLst>
                </a:gridCol>
                <a:gridCol w="3029136">
                  <a:extLst>
                    <a:ext uri="{9D8B030D-6E8A-4147-A177-3AD203B41FA5}">
                      <a16:colId xmlns:a16="http://schemas.microsoft.com/office/drawing/2014/main" val="106603588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NR. </a:t>
                      </a:r>
                      <a:b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ARIE CURRICULARĂ/ COMISIE METODICĂ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RESPONSABIL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CONDUCERE OPERATIVĂ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33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TEHNOLOGII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BERECZKI IOANA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CRAIU DIANA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55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COMISIA METODICĂ A EDUCATOARELOR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ROTARU ANCA LUIZA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LĂCĂTUȘU SIMONA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178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COMISIA METODICĂ ÎNVĂȚĂTORI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LEAUA CARMEN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LĂCĂTUȘU SIMONA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668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COMISIA METODICĂ A DIRIGINŢILOR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ANGHEL BEATRIS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LĂCĂTUȘU SIMONA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1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7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961" y="1450570"/>
            <a:ext cx="10624358" cy="4991793"/>
          </a:xfrm>
        </p:spPr>
        <p:txBody>
          <a:bodyPr>
            <a:normAutofit/>
          </a:bodyPr>
          <a:lstStyle/>
          <a:p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anul</a:t>
            </a:r>
            <a:r>
              <a:rPr lang="en-US" sz="2400" dirty="0"/>
              <a:t> </a:t>
            </a:r>
            <a:r>
              <a:rPr lang="en-US" sz="2400" dirty="0" err="1"/>
              <a:t>şcolar</a:t>
            </a:r>
            <a:r>
              <a:rPr lang="en-US" sz="2400" dirty="0"/>
              <a:t> 202</a:t>
            </a:r>
            <a:r>
              <a:rPr lang="ro-RO" sz="2400" dirty="0"/>
              <a:t>1</a:t>
            </a:r>
            <a:r>
              <a:rPr lang="en-US" sz="2400" dirty="0"/>
              <a:t>-202</a:t>
            </a:r>
            <a:r>
              <a:rPr lang="ro-RO" sz="2400" dirty="0" smtClean="0"/>
              <a:t>2, </a:t>
            </a:r>
            <a:r>
              <a:rPr lang="ro-RO" sz="2400" dirty="0"/>
              <a:t>î</a:t>
            </a:r>
            <a:r>
              <a:rPr lang="en-US" sz="2400" dirty="0" err="1" smtClean="0"/>
              <a:t>ntreaga</a:t>
            </a:r>
            <a:r>
              <a:rPr lang="en-US" sz="2400" dirty="0" smtClean="0"/>
              <a:t> </a:t>
            </a:r>
            <a:r>
              <a:rPr lang="en-US" sz="2400" dirty="0" err="1"/>
              <a:t>activitate</a:t>
            </a:r>
            <a:r>
              <a:rPr lang="en-US" sz="2400" dirty="0"/>
              <a:t>, </a:t>
            </a:r>
            <a:r>
              <a:rPr lang="en-US" sz="2400" dirty="0" err="1"/>
              <a:t>demersul</a:t>
            </a:r>
            <a:r>
              <a:rPr lang="en-US" sz="2400" dirty="0"/>
              <a:t> didactic </a:t>
            </a:r>
            <a:r>
              <a:rPr lang="ro-RO" sz="2400" dirty="0" err="1"/>
              <a:t>ș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educațional</a:t>
            </a:r>
            <a:r>
              <a:rPr lang="en-US" sz="2400" dirty="0"/>
              <a:t> au </a:t>
            </a:r>
            <a:r>
              <a:rPr lang="en-US" sz="2400" dirty="0" err="1"/>
              <a:t>fost</a:t>
            </a:r>
            <a:r>
              <a:rPr lang="en-US" sz="2400" dirty="0"/>
              <a:t> orientate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următoarele</a:t>
            </a:r>
            <a:r>
              <a:rPr lang="en-US" sz="2400" dirty="0"/>
              <a:t> </a:t>
            </a:r>
            <a:r>
              <a:rPr lang="en-US" sz="2400" dirty="0" err="1"/>
              <a:t>priorităţi</a:t>
            </a:r>
            <a:r>
              <a:rPr lang="en-US" sz="2400" dirty="0"/>
              <a:t> </a:t>
            </a:r>
            <a:r>
              <a:rPr lang="en-US" sz="2400" dirty="0" err="1"/>
              <a:t>strategice</a:t>
            </a:r>
            <a:r>
              <a:rPr lang="en-US" sz="2400" dirty="0"/>
              <a:t>: </a:t>
            </a:r>
          </a:p>
          <a:p>
            <a:r>
              <a:rPr lang="en-US" sz="2400" i="1" dirty="0"/>
              <a:t>1. </a:t>
            </a:r>
            <a:r>
              <a:rPr lang="en-US" sz="2400" i="1" dirty="0" err="1"/>
              <a:t>Dezvoltarea</a:t>
            </a:r>
            <a:r>
              <a:rPr lang="en-US" sz="2400" i="1" dirty="0"/>
              <a:t> </a:t>
            </a:r>
            <a:r>
              <a:rPr lang="en-US" sz="2400" i="1" dirty="0" err="1"/>
              <a:t>unei</a:t>
            </a:r>
            <a:r>
              <a:rPr lang="en-US" sz="2400" i="1" dirty="0"/>
              <a:t> </a:t>
            </a:r>
            <a:r>
              <a:rPr lang="en-US" sz="2400" i="1" dirty="0" err="1"/>
              <a:t>culturi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a </a:t>
            </a:r>
            <a:r>
              <a:rPr lang="en-US" sz="2400" i="1" dirty="0" err="1"/>
              <a:t>unei</a:t>
            </a:r>
            <a:r>
              <a:rPr lang="en-US" sz="2400" i="1" dirty="0"/>
              <a:t> </a:t>
            </a:r>
            <a:r>
              <a:rPr lang="en-US" sz="2400" i="1" dirty="0" err="1"/>
              <a:t>mentalități</a:t>
            </a:r>
            <a:r>
              <a:rPr lang="en-US" sz="2400" i="1" dirty="0"/>
              <a:t> a </a:t>
            </a:r>
            <a:r>
              <a:rPr lang="en-US" sz="2400" i="1" dirty="0" err="1"/>
              <a:t>calității</a:t>
            </a:r>
            <a:r>
              <a:rPr lang="en-US" sz="2400" i="1" dirty="0"/>
              <a:t> la </a:t>
            </a:r>
            <a:r>
              <a:rPr lang="en-US" sz="2400" i="1" dirty="0" err="1"/>
              <a:t>nivelul</a:t>
            </a:r>
            <a:r>
              <a:rPr lang="en-US" sz="2400" i="1" dirty="0"/>
              <a:t> </a:t>
            </a:r>
            <a:r>
              <a:rPr lang="en-US" sz="2400" i="1" dirty="0" err="1"/>
              <a:t>întregii</a:t>
            </a:r>
            <a:r>
              <a:rPr lang="en-US" sz="2400" i="1" dirty="0"/>
              <a:t> </a:t>
            </a:r>
            <a:r>
              <a:rPr lang="en-US" sz="2400" i="1" dirty="0" err="1"/>
              <a:t>unității</a:t>
            </a:r>
            <a:r>
              <a:rPr lang="en-US" sz="2400" i="1" dirty="0"/>
              <a:t> </a:t>
            </a:r>
            <a:r>
              <a:rPr lang="en-US" sz="2400" i="1" dirty="0" err="1"/>
              <a:t>școlare</a:t>
            </a:r>
            <a:r>
              <a:rPr lang="ro-RO" sz="2400" i="1" dirty="0"/>
              <a:t>;</a:t>
            </a:r>
            <a:r>
              <a:rPr lang="en-US" sz="2400" i="1" dirty="0"/>
              <a:t> </a:t>
            </a:r>
            <a:endParaRPr lang="en-US" sz="2400" dirty="0"/>
          </a:p>
          <a:p>
            <a:r>
              <a:rPr lang="en-US" sz="2400" i="1" dirty="0"/>
              <a:t>2. </a:t>
            </a:r>
            <a:r>
              <a:rPr lang="en-US" sz="2400" i="1" dirty="0" err="1"/>
              <a:t>Dezvoltarea</a:t>
            </a:r>
            <a:r>
              <a:rPr lang="en-US" sz="2400" i="1" dirty="0"/>
              <a:t> </a:t>
            </a:r>
            <a:r>
              <a:rPr lang="ro-RO" sz="2400" i="1" dirty="0" smtClean="0"/>
              <a:t>holistică a</a:t>
            </a:r>
            <a:r>
              <a:rPr lang="en-US" sz="2400" i="1" dirty="0" smtClean="0"/>
              <a:t> </a:t>
            </a:r>
            <a:r>
              <a:rPr lang="en-US" sz="2400" i="1" dirty="0" err="1"/>
              <a:t>elevilor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alegerea</a:t>
            </a:r>
            <a:r>
              <a:rPr lang="en-US" sz="2400" i="1" dirty="0"/>
              <a:t> </a:t>
            </a:r>
            <a:r>
              <a:rPr lang="en-US" sz="2400" i="1" dirty="0" err="1"/>
              <a:t>avizată</a:t>
            </a:r>
            <a:r>
              <a:rPr lang="en-US" sz="2400" i="1" dirty="0"/>
              <a:t> a </a:t>
            </a:r>
            <a:r>
              <a:rPr lang="en-US" sz="2400" i="1" dirty="0" err="1"/>
              <a:t>traseului</a:t>
            </a:r>
            <a:r>
              <a:rPr lang="en-US" sz="2400" i="1" dirty="0"/>
              <a:t> de </a:t>
            </a:r>
            <a:r>
              <a:rPr lang="en-US" sz="2400" i="1" dirty="0" err="1"/>
              <a:t>formare</a:t>
            </a:r>
            <a:r>
              <a:rPr lang="en-US" sz="2400" i="1" dirty="0"/>
              <a:t> </a:t>
            </a:r>
            <a:r>
              <a:rPr lang="en-US" sz="2400" i="1" dirty="0" err="1"/>
              <a:t>profesională</a:t>
            </a:r>
            <a:r>
              <a:rPr lang="ro-RO" sz="2400" i="1" dirty="0"/>
              <a:t>;</a:t>
            </a:r>
            <a:endParaRPr lang="en-US" sz="2400" dirty="0"/>
          </a:p>
          <a:p>
            <a:r>
              <a:rPr lang="it-IT" sz="2400" i="1" dirty="0"/>
              <a:t>3. Dezvoltarea de parteneriate locale, naționale și europene</a:t>
            </a:r>
            <a:r>
              <a:rPr lang="ro-RO" sz="2400" i="1" dirty="0"/>
              <a:t>;</a:t>
            </a:r>
            <a:r>
              <a:rPr lang="it-IT" sz="2400" i="1" dirty="0"/>
              <a:t> </a:t>
            </a:r>
            <a:endParaRPr lang="it-IT" sz="2400" dirty="0"/>
          </a:p>
          <a:p>
            <a:r>
              <a:rPr lang="pt-BR" sz="2400" i="1" dirty="0"/>
              <a:t>4. Creșterea numărului de absolvenți care promovează examenul de bacalaureat</a:t>
            </a:r>
            <a:r>
              <a:rPr lang="ro-RO" sz="2400" i="1" dirty="0"/>
              <a:t>;</a:t>
            </a:r>
            <a:r>
              <a:rPr lang="pt-BR" sz="2400" i="1" dirty="0"/>
              <a:t> </a:t>
            </a:r>
            <a:endParaRPr lang="pt-BR" sz="2400" dirty="0"/>
          </a:p>
          <a:p>
            <a:r>
              <a:rPr lang="en-US" sz="2400" i="1" dirty="0"/>
              <a:t>5. </a:t>
            </a:r>
            <a:r>
              <a:rPr lang="ro-RO" sz="2400" i="1" dirty="0" smtClean="0"/>
              <a:t>Eficientizarea c</a:t>
            </a:r>
            <a:r>
              <a:rPr lang="en-US" sz="2400" i="1" dirty="0" err="1" smtClean="0"/>
              <a:t>omunic</a:t>
            </a:r>
            <a:r>
              <a:rPr lang="ro-RO" sz="2400" i="1" dirty="0" smtClean="0"/>
              <a:t>ă</a:t>
            </a:r>
            <a:r>
              <a:rPr lang="en-US" sz="2400" i="1" dirty="0" smtClean="0"/>
              <a:t>r</a:t>
            </a:r>
            <a:r>
              <a:rPr lang="ro-RO" sz="2400" i="1" dirty="0" smtClean="0"/>
              <a:t>ii</a:t>
            </a:r>
            <a:r>
              <a:rPr lang="en-US" sz="2400" i="1" dirty="0" smtClean="0"/>
              <a:t> intern</a:t>
            </a:r>
            <a:r>
              <a:rPr lang="ro-RO" sz="2400" i="1" dirty="0" smtClean="0"/>
              <a:t>e</a:t>
            </a:r>
            <a:r>
              <a:rPr lang="en-US" sz="2400" i="1" dirty="0" smtClean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smtClean="0"/>
              <a:t>extern</a:t>
            </a:r>
            <a:r>
              <a:rPr lang="ro-RO" sz="2400" i="1" dirty="0" smtClean="0"/>
              <a:t>e.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55838"/>
              </p:ext>
            </p:extLst>
          </p:nvPr>
        </p:nvGraphicFramePr>
        <p:xfrm>
          <a:off x="599607" y="809465"/>
          <a:ext cx="10987790" cy="5531373"/>
        </p:xfrm>
        <a:graphic>
          <a:graphicData uri="http://schemas.openxmlformats.org/drawingml/2006/table">
            <a:tbl>
              <a:tblPr/>
              <a:tblGrid>
                <a:gridCol w="4584514">
                  <a:extLst>
                    <a:ext uri="{9D8B030D-6E8A-4147-A177-3AD203B41FA5}">
                      <a16:colId xmlns:a16="http://schemas.microsoft.com/office/drawing/2014/main" val="1339578357"/>
                    </a:ext>
                  </a:extLst>
                </a:gridCol>
                <a:gridCol w="4198197">
                  <a:extLst>
                    <a:ext uri="{9D8B030D-6E8A-4147-A177-3AD203B41FA5}">
                      <a16:colId xmlns:a16="http://schemas.microsoft.com/office/drawing/2014/main" val="498074382"/>
                    </a:ext>
                  </a:extLst>
                </a:gridCol>
                <a:gridCol w="2205079">
                  <a:extLst>
                    <a:ext uri="{9D8B030D-6E8A-4147-A177-3AD203B41FA5}">
                      <a16:colId xmlns:a16="http://schemas.microsoft.com/office/drawing/2014/main" val="4091324859"/>
                    </a:ext>
                  </a:extLst>
                </a:gridCol>
              </a:tblGrid>
              <a:tr h="761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CATEDRA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RESPONSABIL CATEDRĂ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DIRECTOR DE STUDII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10167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LIMBA ŞI LITERATURA ROMÂNĂ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TĂMI ADINA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ȘOVA SIMONA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26454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LIMBA ENGLEZĂ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MAZĂRE ANA MARIA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3848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LIMBA FRANCEZĂ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BALINT SIMONA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8557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SOCIO-UMANE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PLEȘCĂU IOANA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9693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ISTORIE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DOLGOȘ ANA-MARIA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21244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EDUCAŢIE FIZICĂ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HILOHE ANDRA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26" marR="9126" marT="9126" marB="0" anchor="b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52134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RELIGIE, ARTE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BANDRABURU FLOAREA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F8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205606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FIZICĂ, CHIMIE ŞI BIOLOGIE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F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ILCOȘ GHEORGHE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FD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LĂCĂTUȘU SIMONA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782496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GEOGRAFIE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F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VATRĂ VIRGIL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F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49810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MATEMATICĂ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F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MĂGIRESCU CRISTINA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F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74513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TEHNIC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MORARU MIHAELA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CRAIU DIANA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76817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SERVICII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RADU CRISTINA</a:t>
                      </a:r>
                    </a:p>
                  </a:txBody>
                  <a:tcPr marL="9126" marR="9126" marT="9126" marB="0" anchor="ctr">
                    <a:lnL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4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1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199"/>
            <a:ext cx="9980682" cy="4321233"/>
          </a:xfrm>
        </p:spPr>
        <p:txBody>
          <a:bodyPr>
            <a:normAutofit/>
          </a:bodyPr>
          <a:lstStyle/>
          <a:p>
            <a:pPr algn="ctr"/>
            <a:r>
              <a:rPr lang="ro-RO" sz="4300" b="1" cap="all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COMISII CU CARACTER PERMANENT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02923"/>
              </p:ext>
            </p:extLst>
          </p:nvPr>
        </p:nvGraphicFramePr>
        <p:xfrm>
          <a:off x="41564" y="1"/>
          <a:ext cx="12059820" cy="6616929"/>
        </p:xfrm>
        <a:graphic>
          <a:graphicData uri="http://schemas.openxmlformats.org/drawingml/2006/table">
            <a:tbl>
              <a:tblPr/>
              <a:tblGrid>
                <a:gridCol w="34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223">
                  <a:extLst>
                    <a:ext uri="{9D8B030D-6E8A-4147-A177-3AD203B41FA5}">
                      <a16:colId xmlns:a16="http://schemas.microsoft.com/office/drawing/2014/main" val="1934583327"/>
                    </a:ext>
                  </a:extLst>
                </a:gridCol>
                <a:gridCol w="1438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8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COMISII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RESPONSABIL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STRUCTURI AFERENTE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RESPONSABIL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CONDUCERE OPERATIVĂ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97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COMISIA DE EVALUARE ŞI ASIGURARE A CALITĂŢII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BERECZKI IOANA</a:t>
                      </a: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LĂCĂTUȘU SIMONA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03">
                <a:tc rowSpan="4"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COMISIA </a:t>
                      </a:r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PENTRU CURRICULUM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</a:t>
                      </a:r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COȘESCU ADINA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STRUCTURA ÎNCADRARE, SCHEME ORARE,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ORAR</a:t>
                      </a:r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DIMITRIU DANIELA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CAZACU REMUS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STRUCTURA OFERTĂ CDŞ ŞI CDL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COŞESCU ADINA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STRUCTURA PROMOVAREA OFERTEI EDUCAŢIONALE, PUBLICAŢII SITE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HILOHE ANDRA</a:t>
                      </a:r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STRUCTURA VERIFICAREA CATALOAGELOR, NOTARE RITMICĂ, TEZE 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ILCOŞ GHEORGHE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2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COMISIA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PENTRU </a:t>
                      </a:r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MENTORAT DIDACTIC ȘI FORMARE ÎN CARIERA DIDACTICĂ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ISMANĂ-ILISAN CAMELIA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ȘOVA SIMONA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46">
                <a:tc rowSpan="2"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COMISIA </a:t>
                      </a:r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 SECURITATE ŞI SĂNĂTATE ÎN MUNCĂ </a:t>
                      </a:r>
                      <a:b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o-R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ŞI PENTRU SITUAŢII DE URGENŢĂ</a:t>
                      </a:r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NECHITOI DOINA</a:t>
                      </a: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SĂNĂTATEA ŞI SECURITATEA MUNCII 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NECHITOI DOINA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CRAIU DIANA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SITUAŢII DE URGENŢĂ 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BUDALĂ MIRELA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297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COMISIA PENTRU CONTROLUL MANAGERIAL  INTERN</a:t>
                      </a:r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BALAN OANA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ȘOVA SIMONA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955">
                <a:tc row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COMISIA PENTRU PREVENIREA ŞI ELIMINAREA </a:t>
                      </a:r>
                      <a:b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VIOLENŢEI, A FAPTELOR DE CORUPŢIE ŞI DISCRIMINĂRII ÎN MEDIUL ŞCOLAR ŞI PROMOVAREA INTERCULTURALITĂŢII</a:t>
                      </a:r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o-RO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PARASCHIV ALINA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STRUCTURA RESPECTAREA DISCIPLINEI</a:t>
                      </a:r>
                    </a:p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ARSÂNE IOAN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CRAIU DIANA</a:t>
                      </a: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4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PREVENIRE ŞI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ELIMINARE FAPTE DE CORUPȚIE,  DISCRIMINARE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ÎN MEDIUL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ȘCOLAR ȘI PROMOVAREA INTERCULTURALITĂȚII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BALAN OANA</a:t>
                      </a: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4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ACTIVITĂȚI COMUNITARE </a:t>
                      </a:r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RADU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CRISTINA</a:t>
                      </a:r>
                      <a:endParaRPr lang="ro-R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93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SERVICIUL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PE ȘCOALĂ</a:t>
                      </a:r>
                    </a:p>
                    <a:p>
                      <a:pPr algn="l" fontAlgn="b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ISMANĂ-ILISAN</a:t>
                      </a:r>
                      <a:r>
                        <a:rPr lang="ro-R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CAMELIA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5" marR="4635" marT="46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COMISII CU CARACTER TEMPORAR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440073"/>
              </p:ext>
            </p:extLst>
          </p:nvPr>
        </p:nvGraphicFramePr>
        <p:xfrm>
          <a:off x="789690" y="1665235"/>
          <a:ext cx="10003228" cy="4629150"/>
        </p:xfrm>
        <a:graphic>
          <a:graphicData uri="http://schemas.openxmlformats.org/drawingml/2006/table">
            <a:tbl>
              <a:tblPr/>
              <a:tblGrid>
                <a:gridCol w="396027">
                  <a:extLst>
                    <a:ext uri="{9D8B030D-6E8A-4147-A177-3AD203B41FA5}">
                      <a16:colId xmlns:a16="http://schemas.microsoft.com/office/drawing/2014/main" val="2676889148"/>
                    </a:ext>
                  </a:extLst>
                </a:gridCol>
                <a:gridCol w="3080067">
                  <a:extLst>
                    <a:ext uri="{9D8B030D-6E8A-4147-A177-3AD203B41FA5}">
                      <a16:colId xmlns:a16="http://schemas.microsoft.com/office/drawing/2014/main" val="395100394"/>
                    </a:ext>
                  </a:extLst>
                </a:gridCol>
                <a:gridCol w="2959475">
                  <a:extLst>
                    <a:ext uri="{9D8B030D-6E8A-4147-A177-3AD203B41FA5}">
                      <a16:colId xmlns:a16="http://schemas.microsoft.com/office/drawing/2014/main" val="1137294937"/>
                    </a:ext>
                  </a:extLst>
                </a:gridCol>
                <a:gridCol w="3567659">
                  <a:extLst>
                    <a:ext uri="{9D8B030D-6E8A-4147-A177-3AD203B41FA5}">
                      <a16:colId xmlns:a16="http://schemas.microsoft.com/office/drawing/2014/main" val="408468559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Nr.</a:t>
                      </a:r>
                      <a:b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RESPONSABIL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CONDUCERE OPERATIVĂ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8014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COMISIA PENTRU PROIECTE EUROPENE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BALINT SIMONA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ȘOVA SIMONA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24850"/>
                  </a:ext>
                </a:extLst>
              </a:tr>
              <a:tr h="46930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COMISIA</a:t>
                      </a:r>
                      <a:r>
                        <a:rPr lang="ro-R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DE</a:t>
                      </a: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PREVENIRE,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ELIMINARE ȘI SOLUȚIONARE FAPTE DE BULLYING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TRIȘCAȘ</a:t>
                      </a:r>
                      <a:r>
                        <a:rPr lang="ro-R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IOANA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ȘOVA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SIMONA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568080"/>
                  </a:ext>
                </a:extLst>
              </a:tr>
              <a:tr h="469302"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COMISIE STABILIRE NIVEL ELEVI AUDIENȚI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ENEA PETRU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CRAIU DIANA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662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COMISIE ȘCOALA ALTFEL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TURCU MIHAELA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LĂCĂTUȘU SIMONA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197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COMISIE SĂPTĂMÂNA VERDE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TURCU MIHAELA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o-R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LĂCĂTUȘU SIMONA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02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1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DEZBATERE ȘI AVIZARE DOCUMENTE DE PROGRAMARE ȘI PLANIFICARE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3757" y="1291196"/>
            <a:ext cx="6096000" cy="39241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endParaRPr lang="ro-R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endParaRPr lang="ro-R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RAEI</a:t>
            </a:r>
            <a:endParaRPr lang="ro-R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 DE ETICĂ</a:t>
            </a:r>
            <a:endParaRPr lang="ro-RO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o-RO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ORGANIGRAMĂ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RESURSE UMANE 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68890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66326"/>
              </p:ext>
            </p:extLst>
          </p:nvPr>
        </p:nvGraphicFramePr>
        <p:xfrm>
          <a:off x="906001" y="1514475"/>
          <a:ext cx="31146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Worksheet" r:id="rId8" imgW="3114576" imgH="2371627" progId="Excel.Sheet.12">
                  <p:embed/>
                </p:oleObj>
              </mc:Choice>
              <mc:Fallback>
                <p:oleObj name="Worksheet" r:id="rId8" imgW="3114576" imgH="23716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6001" y="1514475"/>
                        <a:ext cx="3114675" cy="237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95100"/>
              </p:ext>
            </p:extLst>
          </p:nvPr>
        </p:nvGraphicFramePr>
        <p:xfrm>
          <a:off x="6568181" y="1514475"/>
          <a:ext cx="401002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Worksheet" r:id="rId10" imgW="4010021" imgH="2581229" progId="Excel.Sheet.12">
                  <p:embed/>
                </p:oleObj>
              </mc:Choice>
              <mc:Fallback>
                <p:oleObj name="Worksheet" r:id="rId10" imgW="4010021" imgH="25812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68181" y="1514475"/>
                        <a:ext cx="4010025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675663"/>
              </p:ext>
            </p:extLst>
          </p:nvPr>
        </p:nvGraphicFramePr>
        <p:xfrm>
          <a:off x="3392719" y="4522788"/>
          <a:ext cx="40100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Worksheet" r:id="rId12" imgW="4010021" imgH="1495301" progId="Excel.Sheet.12">
                  <p:embed/>
                </p:oleObj>
              </mc:Choice>
              <mc:Fallback>
                <p:oleObj name="Worksheet" r:id="rId12" imgW="4010021" imgH="1495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2719" y="4522788"/>
                        <a:ext cx="401002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ELEVI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32225"/>
              </p:ext>
            </p:extLst>
          </p:nvPr>
        </p:nvGraphicFramePr>
        <p:xfrm>
          <a:off x="1104897" y="1526855"/>
          <a:ext cx="8188732" cy="1964489"/>
        </p:xfrm>
        <a:graphic>
          <a:graphicData uri="http://schemas.openxmlformats.org/drawingml/2006/table">
            <a:tbl>
              <a:tblPr/>
              <a:tblGrid>
                <a:gridCol w="2034362">
                  <a:extLst>
                    <a:ext uri="{9D8B030D-6E8A-4147-A177-3AD203B41FA5}">
                      <a16:colId xmlns:a16="http://schemas.microsoft.com/office/drawing/2014/main" val="702522232"/>
                    </a:ext>
                  </a:extLst>
                </a:gridCol>
                <a:gridCol w="1276461">
                  <a:extLst>
                    <a:ext uri="{9D8B030D-6E8A-4147-A177-3AD203B41FA5}">
                      <a16:colId xmlns:a16="http://schemas.microsoft.com/office/drawing/2014/main" val="2886758779"/>
                    </a:ext>
                  </a:extLst>
                </a:gridCol>
                <a:gridCol w="1208082">
                  <a:extLst>
                    <a:ext uri="{9D8B030D-6E8A-4147-A177-3AD203B41FA5}">
                      <a16:colId xmlns:a16="http://schemas.microsoft.com/office/drawing/2014/main" val="475481390"/>
                    </a:ext>
                  </a:extLst>
                </a:gridCol>
                <a:gridCol w="1390432">
                  <a:extLst>
                    <a:ext uri="{9D8B030D-6E8A-4147-A177-3AD203B41FA5}">
                      <a16:colId xmlns:a16="http://schemas.microsoft.com/office/drawing/2014/main" val="1696968237"/>
                    </a:ext>
                  </a:extLst>
                </a:gridCol>
                <a:gridCol w="866169">
                  <a:extLst>
                    <a:ext uri="{9D8B030D-6E8A-4147-A177-3AD203B41FA5}">
                      <a16:colId xmlns:a16="http://schemas.microsoft.com/office/drawing/2014/main" val="1109626568"/>
                    </a:ext>
                  </a:extLst>
                </a:gridCol>
                <a:gridCol w="1413226">
                  <a:extLst>
                    <a:ext uri="{9D8B030D-6E8A-4147-A177-3AD203B41FA5}">
                      <a16:colId xmlns:a16="http://schemas.microsoft.com/office/drawing/2014/main" val="345414213"/>
                    </a:ext>
                  </a:extLst>
                </a:gridCol>
              </a:tblGrid>
              <a:tr h="1530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elevi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început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 an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scolar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Promovați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Repetenți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Transferați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Retrasi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Exmat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drept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reîns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84055"/>
                  </a:ext>
                </a:extLst>
              </a:tr>
              <a:tr h="43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532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49697"/>
              </p:ext>
            </p:extLst>
          </p:nvPr>
        </p:nvGraphicFramePr>
        <p:xfrm>
          <a:off x="1104897" y="3991148"/>
          <a:ext cx="8280172" cy="1420437"/>
        </p:xfrm>
        <a:graphic>
          <a:graphicData uri="http://schemas.openxmlformats.org/drawingml/2006/table">
            <a:tbl>
              <a:tblPr/>
              <a:tblGrid>
                <a:gridCol w="3540935">
                  <a:extLst>
                    <a:ext uri="{9D8B030D-6E8A-4147-A177-3AD203B41FA5}">
                      <a16:colId xmlns:a16="http://schemas.microsoft.com/office/drawing/2014/main" val="739883202"/>
                    </a:ext>
                  </a:extLst>
                </a:gridCol>
                <a:gridCol w="1927001">
                  <a:extLst>
                    <a:ext uri="{9D8B030D-6E8A-4147-A177-3AD203B41FA5}">
                      <a16:colId xmlns:a16="http://schemas.microsoft.com/office/drawing/2014/main" val="728354934"/>
                    </a:ext>
                  </a:extLst>
                </a:gridCol>
                <a:gridCol w="1667910">
                  <a:extLst>
                    <a:ext uri="{9D8B030D-6E8A-4147-A177-3AD203B41FA5}">
                      <a16:colId xmlns:a16="http://schemas.microsoft.com/office/drawing/2014/main" val="608326724"/>
                    </a:ext>
                  </a:extLst>
                </a:gridCol>
                <a:gridCol w="1144326">
                  <a:extLst>
                    <a:ext uri="{9D8B030D-6E8A-4147-A177-3AD203B41FA5}">
                      <a16:colId xmlns:a16="http://schemas.microsoft.com/office/drawing/2014/main" val="1488826418"/>
                    </a:ext>
                  </a:extLst>
                </a:gridCol>
              </a:tblGrid>
              <a:tr h="9469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CENTRALIZARE ABSENȚE </a:t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NEMOTIVATE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LICEU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PROFESIONALĂ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92954"/>
                  </a:ext>
                </a:extLst>
              </a:tr>
              <a:tr h="473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38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REZULTATE EXAMEN BACALAUREAT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PROMOȚIA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83725"/>
              </p:ext>
            </p:extLst>
          </p:nvPr>
        </p:nvGraphicFramePr>
        <p:xfrm>
          <a:off x="1136304" y="404969"/>
          <a:ext cx="9645303" cy="6453031"/>
        </p:xfrm>
        <a:graphic>
          <a:graphicData uri="http://schemas.openxmlformats.org/drawingml/2006/table">
            <a:tbl>
              <a:tblPr/>
              <a:tblGrid>
                <a:gridCol w="1250437">
                  <a:extLst>
                    <a:ext uri="{9D8B030D-6E8A-4147-A177-3AD203B41FA5}">
                      <a16:colId xmlns:a16="http://schemas.microsoft.com/office/drawing/2014/main" val="1899127017"/>
                    </a:ext>
                  </a:extLst>
                </a:gridCol>
                <a:gridCol w="1771454">
                  <a:extLst>
                    <a:ext uri="{9D8B030D-6E8A-4147-A177-3AD203B41FA5}">
                      <a16:colId xmlns:a16="http://schemas.microsoft.com/office/drawing/2014/main" val="262378210"/>
                    </a:ext>
                  </a:extLst>
                </a:gridCol>
                <a:gridCol w="1573135">
                  <a:extLst>
                    <a:ext uri="{9D8B030D-6E8A-4147-A177-3AD203B41FA5}">
                      <a16:colId xmlns:a16="http://schemas.microsoft.com/office/drawing/2014/main" val="563055895"/>
                    </a:ext>
                  </a:extLst>
                </a:gridCol>
                <a:gridCol w="1499081">
                  <a:extLst>
                    <a:ext uri="{9D8B030D-6E8A-4147-A177-3AD203B41FA5}">
                      <a16:colId xmlns:a16="http://schemas.microsoft.com/office/drawing/2014/main" val="4222732905"/>
                    </a:ext>
                  </a:extLst>
                </a:gridCol>
                <a:gridCol w="894017">
                  <a:extLst>
                    <a:ext uri="{9D8B030D-6E8A-4147-A177-3AD203B41FA5}">
                      <a16:colId xmlns:a16="http://schemas.microsoft.com/office/drawing/2014/main" val="1374182040"/>
                    </a:ext>
                  </a:extLst>
                </a:gridCol>
                <a:gridCol w="1250437">
                  <a:extLst>
                    <a:ext uri="{9D8B030D-6E8A-4147-A177-3AD203B41FA5}">
                      <a16:colId xmlns:a16="http://schemas.microsoft.com/office/drawing/2014/main" val="4148446712"/>
                    </a:ext>
                  </a:extLst>
                </a:gridCol>
                <a:gridCol w="1406742">
                  <a:extLst>
                    <a:ext uri="{9D8B030D-6E8A-4147-A177-3AD203B41FA5}">
                      <a16:colId xmlns:a16="http://schemas.microsoft.com/office/drawing/2014/main" val="833116410"/>
                    </a:ext>
                  </a:extLst>
                </a:gridCol>
              </a:tblGrid>
              <a:tr h="32139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</a:t>
                      </a:r>
                      <a:r>
                        <a:rPr lang="ro-R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 </a:t>
                      </a:r>
                      <a:r>
                        <a:rPr lang="ro-R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88373"/>
                  </a:ext>
                </a:extLst>
              </a:tr>
              <a:tr h="1574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Specializare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o-R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calificare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Nr.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Absolven</a:t>
                      </a:r>
                      <a:r>
                        <a:rPr lang="ro-R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Nr.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</a:t>
                      </a:r>
                      <a:r>
                        <a:rPr lang="ro-R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î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nscri</a:t>
                      </a:r>
                      <a:r>
                        <a:rPr lang="ro-R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Nr.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</a:t>
                      </a:r>
                      <a:r>
                        <a:rPr lang="ro-R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ro-R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               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</a:t>
                      </a:r>
                      <a:r>
                        <a:rPr lang="ro-RO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ro-RO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din total </a:t>
                      </a:r>
                      <a:r>
                        <a:rPr lang="ro-RO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î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nscri</a:t>
                      </a:r>
                      <a:r>
                        <a:rPr lang="ro-RO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                  </a:t>
                      </a:r>
                      <a:r>
                        <a:rPr lang="en-US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reu</a:t>
                      </a:r>
                      <a:r>
                        <a:rPr lang="ro-RO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ro-RO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din total </a:t>
                      </a:r>
                      <a:r>
                        <a:rPr lang="en-US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absolven</a:t>
                      </a:r>
                      <a:r>
                        <a:rPr lang="ro-RO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40357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714089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319149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00153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304900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503593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075523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807646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532477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13AFR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550226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13BFR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900218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13CFR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943160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92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35716"/>
              </p:ext>
            </p:extLst>
          </p:nvPr>
        </p:nvGraphicFramePr>
        <p:xfrm>
          <a:off x="1227743" y="291637"/>
          <a:ext cx="9437485" cy="4371975"/>
        </p:xfrm>
        <a:graphic>
          <a:graphicData uri="http://schemas.openxmlformats.org/drawingml/2006/table">
            <a:tbl>
              <a:tblPr/>
              <a:tblGrid>
                <a:gridCol w="1223496">
                  <a:extLst>
                    <a:ext uri="{9D8B030D-6E8A-4147-A177-3AD203B41FA5}">
                      <a16:colId xmlns:a16="http://schemas.microsoft.com/office/drawing/2014/main" val="1708825292"/>
                    </a:ext>
                  </a:extLst>
                </a:gridCol>
                <a:gridCol w="1733286">
                  <a:extLst>
                    <a:ext uri="{9D8B030D-6E8A-4147-A177-3AD203B41FA5}">
                      <a16:colId xmlns:a16="http://schemas.microsoft.com/office/drawing/2014/main" val="1022581575"/>
                    </a:ext>
                  </a:extLst>
                </a:gridCol>
                <a:gridCol w="1433784">
                  <a:extLst>
                    <a:ext uri="{9D8B030D-6E8A-4147-A177-3AD203B41FA5}">
                      <a16:colId xmlns:a16="http://schemas.microsoft.com/office/drawing/2014/main" val="2182545390"/>
                    </a:ext>
                  </a:extLst>
                </a:gridCol>
                <a:gridCol w="1319385">
                  <a:extLst>
                    <a:ext uri="{9D8B030D-6E8A-4147-A177-3AD203B41FA5}">
                      <a16:colId xmlns:a16="http://schemas.microsoft.com/office/drawing/2014/main" val="2384538939"/>
                    </a:ext>
                  </a:extLst>
                </a:gridCol>
                <a:gridCol w="1127605">
                  <a:extLst>
                    <a:ext uri="{9D8B030D-6E8A-4147-A177-3AD203B41FA5}">
                      <a16:colId xmlns:a16="http://schemas.microsoft.com/office/drawing/2014/main" val="744463363"/>
                    </a:ext>
                  </a:extLst>
                </a:gridCol>
                <a:gridCol w="1223496">
                  <a:extLst>
                    <a:ext uri="{9D8B030D-6E8A-4147-A177-3AD203B41FA5}">
                      <a16:colId xmlns:a16="http://schemas.microsoft.com/office/drawing/2014/main" val="1601244738"/>
                    </a:ext>
                  </a:extLst>
                </a:gridCol>
                <a:gridCol w="1376433">
                  <a:extLst>
                    <a:ext uri="{9D8B030D-6E8A-4147-A177-3AD203B41FA5}">
                      <a16:colId xmlns:a16="http://schemas.microsoft.com/office/drawing/2014/main" val="93271876"/>
                    </a:ext>
                  </a:extLst>
                </a:gridCol>
              </a:tblGrid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LICEU 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0205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Specializare/calificare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Absolven</a:t>
                      </a:r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</a:t>
                      </a:r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î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nscri</a:t>
                      </a:r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</a:t>
                      </a:r>
                      <a:r>
                        <a:rPr lang="ro-R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               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reu</a:t>
                      </a:r>
                      <a:r>
                        <a:rPr lang="ro-R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ro-R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din total </a:t>
                      </a:r>
                      <a:r>
                        <a:rPr lang="ro-R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î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nscri</a:t>
                      </a:r>
                      <a:r>
                        <a:rPr lang="ro-R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                  </a:t>
                      </a:r>
                      <a:r>
                        <a:rPr lang="en-US" sz="2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reu</a:t>
                      </a:r>
                      <a:r>
                        <a:rPr lang="ro-RO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ș</a:t>
                      </a:r>
                      <a:r>
                        <a:rPr lang="en-US" sz="2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ro-RO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din total </a:t>
                      </a:r>
                      <a:r>
                        <a:rPr lang="en-US" sz="2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absolven</a:t>
                      </a:r>
                      <a:r>
                        <a:rPr lang="ro-RO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ț</a:t>
                      </a:r>
                      <a:r>
                        <a:rPr lang="en-US" sz="2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157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866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789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233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386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06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649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70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0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92.79%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35629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39095"/>
              </p:ext>
            </p:extLst>
          </p:nvPr>
        </p:nvGraphicFramePr>
        <p:xfrm>
          <a:off x="1335808" y="4947805"/>
          <a:ext cx="9329420" cy="1571625"/>
        </p:xfrm>
        <a:graphic>
          <a:graphicData uri="http://schemas.openxmlformats.org/drawingml/2006/table">
            <a:tbl>
              <a:tblPr/>
              <a:tblGrid>
                <a:gridCol w="1211121">
                  <a:extLst>
                    <a:ext uri="{9D8B030D-6E8A-4147-A177-3AD203B41FA5}">
                      <a16:colId xmlns:a16="http://schemas.microsoft.com/office/drawing/2014/main" val="1346785067"/>
                    </a:ext>
                  </a:extLst>
                </a:gridCol>
                <a:gridCol w="1703140">
                  <a:extLst>
                    <a:ext uri="{9D8B030D-6E8A-4147-A177-3AD203B41FA5}">
                      <a16:colId xmlns:a16="http://schemas.microsoft.com/office/drawing/2014/main" val="3848642489"/>
                    </a:ext>
                  </a:extLst>
                </a:gridCol>
                <a:gridCol w="1419283">
                  <a:extLst>
                    <a:ext uri="{9D8B030D-6E8A-4147-A177-3AD203B41FA5}">
                      <a16:colId xmlns:a16="http://schemas.microsoft.com/office/drawing/2014/main" val="306343824"/>
                    </a:ext>
                  </a:extLst>
                </a:gridCol>
                <a:gridCol w="1211121">
                  <a:extLst>
                    <a:ext uri="{9D8B030D-6E8A-4147-A177-3AD203B41FA5}">
                      <a16:colId xmlns:a16="http://schemas.microsoft.com/office/drawing/2014/main" val="3496427156"/>
                    </a:ext>
                  </a:extLst>
                </a:gridCol>
                <a:gridCol w="1211121">
                  <a:extLst>
                    <a:ext uri="{9D8B030D-6E8A-4147-A177-3AD203B41FA5}">
                      <a16:colId xmlns:a16="http://schemas.microsoft.com/office/drawing/2014/main" val="284602157"/>
                    </a:ext>
                  </a:extLst>
                </a:gridCol>
                <a:gridCol w="1211121">
                  <a:extLst>
                    <a:ext uri="{9D8B030D-6E8A-4147-A177-3AD203B41FA5}">
                      <a16:colId xmlns:a16="http://schemas.microsoft.com/office/drawing/2014/main" val="2359694737"/>
                    </a:ext>
                  </a:extLst>
                </a:gridCol>
                <a:gridCol w="1362513">
                  <a:extLst>
                    <a:ext uri="{9D8B030D-6E8A-4147-A177-3AD203B41FA5}">
                      <a16:colId xmlns:a16="http://schemas.microsoft.com/office/drawing/2014/main" val="3562477008"/>
                    </a:ext>
                  </a:extLst>
                </a:gridCol>
              </a:tblGrid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LICEU 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72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13AFR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19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13BFR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232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13CFR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762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64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651036" y="1682262"/>
            <a:ext cx="49149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altLang="ro-R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o-RO" altLang="ro-R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o-RO" altLang="ro-R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o-RO" altLang="ro-R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o-RO" altLang="ro-R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o-RO" altLang="ro-RO" b="1" dirty="0">
              <a:solidFill>
                <a:schemeClr val="tx2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576081" y="219833"/>
            <a:ext cx="11763374" cy="3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o-RO" altLang="ro-RO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 eaLnBrk="1" hangingPunct="1"/>
            <a:endParaRPr lang="ro-RO" altLang="ro-RO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 eaLnBrk="1" hangingPunct="1"/>
            <a:endParaRPr lang="ro-RO" altLang="ro-RO" sz="28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ctr" eaLnBrk="1" hangingPunct="1"/>
            <a:endParaRPr lang="ro-RO" altLang="ro-RO" sz="28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ctr" eaLnBrk="1" hangingPunct="1"/>
            <a:endParaRPr lang="ro-RO" altLang="ro-RO" sz="28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ctr"/>
            <a:r>
              <a:rPr lang="ro-RO" altLang="ro-RO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BACALAUREAT 2020: 86%</a:t>
            </a:r>
          </a:p>
          <a:p>
            <a:pPr algn="ctr"/>
            <a:r>
              <a:rPr lang="ro-RO" altLang="ro-RO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BACALAUREAT 2021: 94%</a:t>
            </a:r>
          </a:p>
          <a:p>
            <a:pPr algn="ctr" eaLnBrk="1" hangingPunct="1"/>
            <a:r>
              <a:rPr lang="ro-RO" altLang="ro-RO" sz="2800" b="1" dirty="0">
                <a:solidFill>
                  <a:srgbClr val="00B050"/>
                </a:solidFill>
              </a:rPr>
              <a:t>BACALAUREAT 2022: 94,61%</a:t>
            </a:r>
          </a:p>
          <a:p>
            <a:pPr lvl="0" algn="just">
              <a:buClr>
                <a:srgbClr val="2C2C2C"/>
              </a:buClr>
            </a:pPr>
            <a:endParaRPr lang="ro-RO" sz="2000" dirty="0">
              <a:solidFill>
                <a:srgbClr val="2C2C2C"/>
              </a:solidFill>
              <a:latin typeface="Corbel" panose="020B0503020204020204"/>
              <a:cs typeface="+mn-cs"/>
            </a:endParaRPr>
          </a:p>
          <a:p>
            <a:pPr lvl="0" algn="just">
              <a:buClr>
                <a:srgbClr val="2C2C2C"/>
              </a:buClr>
            </a:pPr>
            <a:r>
              <a:rPr lang="ro-RO" sz="2000" dirty="0">
                <a:solidFill>
                  <a:srgbClr val="2C2C2C"/>
                </a:solidFill>
                <a:latin typeface="Corbel" panose="020B0503020204020204"/>
                <a:cs typeface="+mn-cs"/>
              </a:rPr>
              <a:t>         </a:t>
            </a:r>
          </a:p>
          <a:p>
            <a:pPr lvl="0" algn="ctr">
              <a:buClr>
                <a:srgbClr val="2C2C2C"/>
              </a:buClr>
            </a:pPr>
            <a:endParaRPr lang="ro-RO" sz="2000" dirty="0">
              <a:solidFill>
                <a:srgbClr val="2C2C2C"/>
              </a:solidFill>
              <a:latin typeface="Corbel" panose="020B0503020204020204"/>
              <a:cs typeface="+mn-cs"/>
            </a:endParaRPr>
          </a:p>
          <a:p>
            <a:pPr lvl="0" algn="ctr">
              <a:buClr>
                <a:srgbClr val="2C2C2C"/>
              </a:buClr>
            </a:pPr>
            <a:endParaRPr lang="ro-RO" sz="2000" dirty="0">
              <a:solidFill>
                <a:srgbClr val="2C2C2C"/>
              </a:solidFill>
              <a:latin typeface="Corbel" panose="020B0503020204020204"/>
              <a:cs typeface="+mn-cs"/>
            </a:endParaRPr>
          </a:p>
          <a:p>
            <a:pPr algn="ctr" eaLnBrk="1" hangingPunct="1"/>
            <a:endParaRPr lang="en-US" altLang="ro-RO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FC7AC7-71A6-4ADF-9355-C5C1FC6B77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403667"/>
              </p:ext>
            </p:extLst>
          </p:nvPr>
        </p:nvGraphicFramePr>
        <p:xfrm>
          <a:off x="262161" y="1435293"/>
          <a:ext cx="3188333" cy="257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394976"/>
              </p:ext>
            </p:extLst>
          </p:nvPr>
        </p:nvGraphicFramePr>
        <p:xfrm>
          <a:off x="4501833" y="1400124"/>
          <a:ext cx="3188333" cy="257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931D7C-6749-4E05-9727-75CB0E373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088607"/>
              </p:ext>
            </p:extLst>
          </p:nvPr>
        </p:nvGraphicFramePr>
        <p:xfrm>
          <a:off x="8741505" y="1400124"/>
          <a:ext cx="3056885" cy="257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630911E-4566-401D-937A-FD19383DC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137750"/>
              </p:ext>
            </p:extLst>
          </p:nvPr>
        </p:nvGraphicFramePr>
        <p:xfrm>
          <a:off x="2411259" y="4119246"/>
          <a:ext cx="7553356" cy="257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2824</TotalTime>
  <Words>2104</Words>
  <Application>Microsoft Office PowerPoint</Application>
  <PresentationFormat>Widescreen</PresentationFormat>
  <Paragraphs>538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Calibri</vt:lpstr>
      <vt:lpstr>Candara</vt:lpstr>
      <vt:lpstr>Century Gothic</vt:lpstr>
      <vt:lpstr>Corbel</vt:lpstr>
      <vt:lpstr>Euphemia</vt:lpstr>
      <vt:lpstr>Georgia</vt:lpstr>
      <vt:lpstr>Plantagenet Cherokee</vt:lpstr>
      <vt:lpstr>Symbol</vt:lpstr>
      <vt:lpstr>Times New Roman</vt:lpstr>
      <vt:lpstr>Wingdings</vt:lpstr>
      <vt:lpstr>Wingdings 3</vt:lpstr>
      <vt:lpstr>Academic Literature 16x9</vt:lpstr>
      <vt:lpstr>Worksheet</vt:lpstr>
      <vt:lpstr>RAPORT ASUPRA ACTIVITĂȚII  DESFĂȘURATE ÎN ANUL ȘCOLAR 2021-2022</vt:lpstr>
      <vt:lpstr> ACTIVITATEA MANAGERIALĂ </vt:lpstr>
      <vt:lpstr>PowerPoint Presentation</vt:lpstr>
      <vt:lpstr>RESURSE UMANE </vt:lpstr>
      <vt:lpstr>ELEVI </vt:lpstr>
      <vt:lpstr>REZULTATE EXAMEN BACALAUREAT</vt:lpstr>
      <vt:lpstr>PowerPoint Presentation</vt:lpstr>
      <vt:lpstr>PowerPoint Presentation</vt:lpstr>
      <vt:lpstr>PowerPoint Presentation</vt:lpstr>
      <vt:lpstr>DIRECŢII DE ACŢIUNE</vt:lpstr>
      <vt:lpstr>1. Asigurarea calităţii serviciilor educaţionale şi a nivelului de performanţă şcolară şi profesională </vt:lpstr>
      <vt:lpstr>PowerPoint Presentation</vt:lpstr>
      <vt:lpstr>PowerPoint Presentation</vt:lpstr>
      <vt:lpstr>PowerPoint Presentation</vt:lpstr>
      <vt:lpstr>PowerPoint Presentation</vt:lpstr>
      <vt:lpstr>DIRECȚII – PREȘCOLAR </vt:lpstr>
      <vt:lpstr>DIRECȚII – PRIMAR</vt:lpstr>
      <vt:lpstr>2. Adaptarea ofertei şi a serviciilor educaţionale la nevoile identificate pe piaţa muncii şi în sistemul educativ</vt:lpstr>
      <vt:lpstr>3. Dezvoltarea reţelei de parteneri ai şcolii şi a serviciilor de consiliere şi orientare şcolară şi profesională în vederea asigurării tranziţiei eficiente a elevilor către locul de muncă. </vt:lpstr>
      <vt:lpstr>4. Digitalizarea procesului educațional la ,,Karpen”   </vt:lpstr>
      <vt:lpstr>PowerPoint Presentation</vt:lpstr>
      <vt:lpstr>5. Asigurarea unui mediu sigur și prietenos în rândul profesorilor, elevilor și părinților. </vt:lpstr>
      <vt:lpstr>CODUL DE ETICĂ ȘI CONDUITĂ PROFESIONALĂ</vt:lpstr>
      <vt:lpstr>VIZITĂ ARACIP</vt:lpstr>
      <vt:lpstr> PROPUNERI RESPONSABILI  CATEDRE / COMISII  </vt:lpstr>
      <vt:lpstr>CONSILIUL DE ADMINISTRAŢIE</vt:lpstr>
      <vt:lpstr>CONSILIUL PROFESORAL</vt:lpstr>
      <vt:lpstr>COORDONATOR PENTRU PROIECTE ȘI PROGRAME EDUCATIVE ȘCOLARE ȘI EXTRAȘCOLARE</vt:lpstr>
      <vt:lpstr>ARII CURRICULARE/ CATEDRE / COMISII METODICE</vt:lpstr>
      <vt:lpstr>PowerPoint Presentation</vt:lpstr>
      <vt:lpstr>COMISII CU CARACTER PERMANENT</vt:lpstr>
      <vt:lpstr>PowerPoint Presentation</vt:lpstr>
      <vt:lpstr>COMISII CU CARACTER TEMPORAR</vt:lpstr>
      <vt:lpstr>DEZBATERE ȘI AVIZARE DOCUMENTE DE PROGRAMARE ȘI PLANIFICARE</vt:lpstr>
      <vt:lpstr>PowerPoint Presentation</vt:lpstr>
      <vt:lpstr>DIVERSE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ASUPRA ACTIVITĂȚII  DESFĂȘURATE ÎN ANUL ȘCOLAR 2021-2022</dc:title>
  <dc:creator>Alina Filimon</dc:creator>
  <cp:lastModifiedBy>Simona Chiriac</cp:lastModifiedBy>
  <cp:revision>49</cp:revision>
  <dcterms:created xsi:type="dcterms:W3CDTF">2022-09-20T12:10:58Z</dcterms:created>
  <dcterms:modified xsi:type="dcterms:W3CDTF">2022-09-23T08:49:41Z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