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7543800" cy="10693400"/>
  <p:notesSz cx="7543800" cy="10693400"/>
  <p:embeddedFontLst>
    <p:embeddedFont>
      <p:font typeface="PLKWJA+LibreFranklin-ExtraBold"/>
      <p:regular r:id="rId43"/>
    </p:embeddedFont>
    <p:embeddedFont>
      <p:font typeface="ANTCPW+OpenSauceOne-SemiBold"/>
      <p:regular r:id="rId44"/>
    </p:embeddedFont>
    <p:embeddedFont>
      <p:font typeface="RGUIGN+OpenSauceOne-Black"/>
      <p:regular r:id="rId45"/>
    </p:embeddedFont>
    <p:embeddedFont>
      <p:font typeface="JOHIFM+OpenSauceOne-SemiBold"/>
      <p:regular r:id="rId46"/>
    </p:embeddedFont>
    <p:embeddedFont>
      <p:font typeface="ERINQF+Arimo-BoldItalic"/>
      <p:regular r:id="rId47"/>
    </p:embeddedFont>
    <p:embeddedFont>
      <p:font typeface="AUKHIA+Arimo-Regular"/>
      <p:regular r:id="rId48"/>
    </p:embeddedFont>
    <p:embeddedFont>
      <p:font typeface="RJLJSN+OpenSauceOne-SemiBoldItalic"/>
      <p:regular r:id="rId49"/>
    </p:embeddedFont>
    <p:embeddedFont>
      <p:font typeface="LQWGRJ+DejaVuSerif-Bold"/>
      <p:regular r:id="rId50"/>
    </p:embeddedFont>
    <p:embeddedFont>
      <p:font typeface="OTTHFQ+OpenSauceOne-SemiBold"/>
      <p:regular r:id="rId51"/>
    </p:embeddedFont>
    <p:embeddedFont>
      <p:font typeface="APJUWO+Arimo-Regular"/>
      <p:regular r:id="rId52"/>
    </p:embeddedFont>
    <p:embeddedFont>
      <p:font typeface="WUCFWV+OpenSauceOne-SemiBold"/>
      <p:regular r:id="rId53"/>
    </p:embeddedFont>
    <p:embeddedFont>
      <p:font typeface="IPURED+Arimo-Bold"/>
      <p:regular r:id="rId54"/>
    </p:embeddedFont>
    <p:embeddedFont>
      <p:font typeface="LMMUDG+Arimo-Regular"/>
      <p:regular r:id="rId55"/>
    </p:embeddedFont>
    <p:embeddedFont>
      <p:font typeface="CWTJDS+DejaVuSerif-Bold"/>
      <p:regular r:id="rId56"/>
    </p:embeddedFont>
    <p:embeddedFont>
      <p:font typeface="SFIUCF+Arimo-Regular"/>
      <p:regular r:id="rId57"/>
    </p:embeddedFont>
    <p:embeddedFont>
      <p:font typeface="UIAOPG+Arimo-Bold"/>
      <p:regular r:id="rId58"/>
    </p:embeddedFont>
    <p:embeddedFont>
      <p:font typeface="EBGCCH+Arimo-Regular"/>
      <p:regular r:id="rId59"/>
    </p:embeddedFont>
    <p:embeddedFont>
      <p:font typeface="BBMIOE+Arimo-Bold"/>
      <p:regular r:id="rId60"/>
    </p:embeddedFont>
    <p:embeddedFont>
      <p:font typeface="EAVLUP+Arimo-Regular"/>
      <p:regular r:id="rId6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font" Target="fonts/font1.fntdata" /><Relationship Id="rId44" Type="http://schemas.openxmlformats.org/officeDocument/2006/relationships/font" Target="fonts/font2.fntdata" /><Relationship Id="rId45" Type="http://schemas.openxmlformats.org/officeDocument/2006/relationships/font" Target="fonts/font3.fntdata" /><Relationship Id="rId46" Type="http://schemas.openxmlformats.org/officeDocument/2006/relationships/font" Target="fonts/font4.fntdata" /><Relationship Id="rId47" Type="http://schemas.openxmlformats.org/officeDocument/2006/relationships/font" Target="fonts/font5.fntdata" /><Relationship Id="rId48" Type="http://schemas.openxmlformats.org/officeDocument/2006/relationships/font" Target="fonts/font6.fntdata" /><Relationship Id="rId49" Type="http://schemas.openxmlformats.org/officeDocument/2006/relationships/font" Target="fonts/font7.fntdata" /><Relationship Id="rId5" Type="http://schemas.openxmlformats.org/officeDocument/2006/relationships/slideMaster" Target="slideMasters/slideMaster1.xml" /><Relationship Id="rId50" Type="http://schemas.openxmlformats.org/officeDocument/2006/relationships/font" Target="fonts/font8.fntdata" /><Relationship Id="rId51" Type="http://schemas.openxmlformats.org/officeDocument/2006/relationships/font" Target="fonts/font9.fntdata" /><Relationship Id="rId52" Type="http://schemas.openxmlformats.org/officeDocument/2006/relationships/font" Target="fonts/font10.fntdata" /><Relationship Id="rId53" Type="http://schemas.openxmlformats.org/officeDocument/2006/relationships/font" Target="fonts/font11.fntdata" /><Relationship Id="rId54" Type="http://schemas.openxmlformats.org/officeDocument/2006/relationships/font" Target="fonts/font12.fntdata" /><Relationship Id="rId55" Type="http://schemas.openxmlformats.org/officeDocument/2006/relationships/font" Target="fonts/font13.fntdata" /><Relationship Id="rId56" Type="http://schemas.openxmlformats.org/officeDocument/2006/relationships/font" Target="fonts/font14.fntdata" /><Relationship Id="rId57" Type="http://schemas.openxmlformats.org/officeDocument/2006/relationships/font" Target="fonts/font15.fntdata" /><Relationship Id="rId58" Type="http://schemas.openxmlformats.org/officeDocument/2006/relationships/font" Target="fonts/font16.fntdata" /><Relationship Id="rId59" Type="http://schemas.openxmlformats.org/officeDocument/2006/relationships/font" Target="fonts/font17.fntdata" /><Relationship Id="rId6" Type="http://schemas.openxmlformats.org/officeDocument/2006/relationships/slide" Target="slides/slide1.xml" /><Relationship Id="rId60" Type="http://schemas.openxmlformats.org/officeDocument/2006/relationships/font" Target="fonts/font18.fntdata" /><Relationship Id="rId61" Type="http://schemas.openxmlformats.org/officeDocument/2006/relationships/font" Target="fonts/font19.fntdata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438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3433" y="1634385"/>
            <a:ext cx="6967242" cy="13637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50" spc="10">
                <a:solidFill>
                  <a:srgbClr val="ffffff"/>
                </a:solidFill>
                <a:latin typeface="PLKWJA+LibreFranklin-ExtraBold"/>
                <a:cs typeface="PLKWJA+LibreFranklin-ExtraBold"/>
              </a:rPr>
              <a:t>TRADITIONAL</a:t>
            </a:r>
            <a:r>
              <a:rPr dirty="0" sz="3650" spc="-168">
                <a:solidFill>
                  <a:srgbClr val="ffffff"/>
                </a:solidFill>
                <a:latin typeface="PLKWJA+LibreFranklin-ExtraBold"/>
                <a:cs typeface="PLKWJA+LibreFranklin-ExtraBold"/>
              </a:rPr>
              <a:t> </a:t>
            </a:r>
            <a:r>
              <a:rPr dirty="0" sz="3650" spc="11">
                <a:solidFill>
                  <a:srgbClr val="ffffff"/>
                </a:solidFill>
                <a:latin typeface="PLKWJA+LibreFranklin-ExtraBold"/>
                <a:cs typeface="PLKWJA+LibreFranklin-ExtraBold"/>
              </a:rPr>
              <a:t>AND</a:t>
            </a:r>
            <a:r>
              <a:rPr dirty="0" sz="3650" spc="-168">
                <a:solidFill>
                  <a:srgbClr val="ffffff"/>
                </a:solidFill>
                <a:latin typeface="PLKWJA+LibreFranklin-ExtraBold"/>
                <a:cs typeface="PLKWJA+LibreFranklin-ExtraBold"/>
              </a:rPr>
              <a:t> </a:t>
            </a:r>
            <a:r>
              <a:rPr dirty="0" sz="3650" spc="12">
                <a:solidFill>
                  <a:srgbClr val="ffffff"/>
                </a:solidFill>
                <a:latin typeface="PLKWJA+LibreFranklin-ExtraBold"/>
                <a:cs typeface="PLKWJA+LibreFranklin-ExtraBold"/>
              </a:rPr>
              <a:t>MODERN</a:t>
            </a:r>
          </a:p>
          <a:p>
            <a:pPr marL="1645021" marR="0">
              <a:lnSpc>
                <a:spcPts val="4443"/>
              </a:lnSpc>
              <a:spcBef>
                <a:spcPts val="1551"/>
              </a:spcBef>
              <a:spcAft>
                <a:spcPts val="0"/>
              </a:spcAft>
            </a:pPr>
            <a:r>
              <a:rPr dirty="0" sz="3650" spc="10">
                <a:solidFill>
                  <a:srgbClr val="ffffff"/>
                </a:solidFill>
                <a:latin typeface="PLKWJA+LibreFranklin-ExtraBold"/>
                <a:cs typeface="PLKWJA+LibreFranklin-ExtraBold"/>
              </a:rPr>
              <a:t>RECIPES</a:t>
            </a:r>
            <a:r>
              <a:rPr dirty="0" sz="3650" spc="-167">
                <a:solidFill>
                  <a:srgbClr val="ffffff"/>
                </a:solidFill>
                <a:latin typeface="PLKWJA+LibreFranklin-ExtraBold"/>
                <a:cs typeface="PLKWJA+LibreFranklin-ExtraBold"/>
              </a:rPr>
              <a:t> </a:t>
            </a:r>
            <a:r>
              <a:rPr dirty="0" sz="3650" spc="11">
                <a:solidFill>
                  <a:srgbClr val="ffffff"/>
                </a:solidFill>
                <a:latin typeface="PLKWJA+LibreFranklin-ExtraBold"/>
                <a:cs typeface="PLKWJA+LibreFranklin-ExtraBold"/>
              </a:rPr>
              <a:t>BOOK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9759" y="3415903"/>
            <a:ext cx="6568830" cy="3048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ANTCPW+OpenSauceOne-SemiBold"/>
                <a:cs typeface="ANTCPW+OpenSauceOne-SemiBold"/>
              </a:rPr>
              <a:t>PROJECT</a:t>
            </a:r>
            <a:r>
              <a:rPr dirty="0" sz="1700" spc="37">
                <a:solidFill>
                  <a:srgbClr val="000000"/>
                </a:solidFill>
                <a:latin typeface="ANTCPW+OpenSauceOne-SemiBold"/>
                <a:cs typeface="ANTCPW+OpenSauceOne-SemiBold"/>
              </a:rPr>
              <a:t> </a:t>
            </a:r>
            <a:r>
              <a:rPr dirty="0" sz="1700">
                <a:solidFill>
                  <a:srgbClr val="000000"/>
                </a:solidFill>
                <a:latin typeface="ANTCPW+OpenSauceOne-SemiBold"/>
                <a:cs typeface="ANTCPW+OpenSauceOne-SemiBold"/>
              </a:rPr>
              <a:t>NAME:"CIBO</a:t>
            </a:r>
            <a:r>
              <a:rPr dirty="0" sz="1700" spc="36">
                <a:solidFill>
                  <a:srgbClr val="000000"/>
                </a:solidFill>
                <a:latin typeface="ANTCPW+OpenSauceOne-SemiBold"/>
                <a:cs typeface="ANTCPW+OpenSauceOne-SemiBold"/>
              </a:rPr>
              <a:t> </a:t>
            </a:r>
            <a:r>
              <a:rPr dirty="0" sz="1700">
                <a:solidFill>
                  <a:srgbClr val="000000"/>
                </a:solidFill>
                <a:latin typeface="ANTCPW+OpenSauceOne-SemiBold"/>
                <a:cs typeface="ANTCPW+OpenSauceOne-SemiBold"/>
              </a:rPr>
              <a:t>IN</a:t>
            </a:r>
            <a:r>
              <a:rPr dirty="0" sz="1700" spc="36">
                <a:solidFill>
                  <a:srgbClr val="000000"/>
                </a:solidFill>
                <a:latin typeface="ANTCPW+OpenSauceOne-SemiBold"/>
                <a:cs typeface="ANTCPW+OpenSauceOne-SemiBold"/>
              </a:rPr>
              <a:t> </a:t>
            </a:r>
            <a:r>
              <a:rPr dirty="0" sz="1700">
                <a:solidFill>
                  <a:srgbClr val="000000"/>
                </a:solidFill>
                <a:latin typeface="ANTCPW+OpenSauceOne-SemiBold"/>
                <a:cs typeface="ANTCPW+OpenSauceOne-SemiBold"/>
              </a:rPr>
              <a:t>CIRCOLO:UN</a:t>
            </a:r>
            <a:r>
              <a:rPr dirty="0" sz="1700" spc="36">
                <a:solidFill>
                  <a:srgbClr val="000000"/>
                </a:solidFill>
                <a:latin typeface="ANTCPW+OpenSauceOne-SemiBold"/>
                <a:cs typeface="ANTCPW+OpenSauceOne-SemiBold"/>
              </a:rPr>
              <a:t> </a:t>
            </a:r>
            <a:r>
              <a:rPr dirty="0" sz="1700">
                <a:solidFill>
                  <a:srgbClr val="000000"/>
                </a:solidFill>
                <a:latin typeface="ANTCPW+OpenSauceOne-SemiBold"/>
                <a:cs typeface="ANTCPW+OpenSauceOne-SemiBold"/>
              </a:rPr>
              <a:t>NUOVO</a:t>
            </a:r>
            <a:r>
              <a:rPr dirty="0" sz="1700" spc="36">
                <a:solidFill>
                  <a:srgbClr val="000000"/>
                </a:solidFill>
                <a:latin typeface="ANTCPW+OpenSauceOne-SemiBold"/>
                <a:cs typeface="ANTCPW+OpenSauceOne-SemiBold"/>
              </a:rPr>
              <a:t> </a:t>
            </a:r>
            <a:r>
              <a:rPr dirty="0" sz="1700">
                <a:solidFill>
                  <a:srgbClr val="000000"/>
                </a:solidFill>
                <a:latin typeface="ANTCPW+OpenSauceOne-SemiBold"/>
                <a:cs typeface="ANTCPW+OpenSauceOne-SemiBold"/>
              </a:rPr>
              <a:t>PARADIGMA"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7044" y="3772453"/>
            <a:ext cx="6089854" cy="3241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136">
                <a:solidFill>
                  <a:srgbClr val="000000"/>
                </a:solidFill>
                <a:latin typeface="RGUIGN+OpenSauceOne-Black"/>
                <a:cs typeface="RGUIGN+OpenSauceOne-Black"/>
              </a:rPr>
              <a:t>PROJECT</a:t>
            </a:r>
            <a:r>
              <a:rPr dirty="0" sz="1800" spc="126">
                <a:solidFill>
                  <a:srgbClr val="000000"/>
                </a:solidFill>
                <a:latin typeface="RGUIGN+OpenSauceOne-Black"/>
                <a:cs typeface="RGUIGN+OpenSauceOne-Black"/>
              </a:rPr>
              <a:t> </a:t>
            </a:r>
            <a:r>
              <a:rPr dirty="0" sz="1800" spc="135">
                <a:solidFill>
                  <a:srgbClr val="000000"/>
                </a:solidFill>
                <a:latin typeface="RGUIGN+OpenSauceOne-Black"/>
                <a:cs typeface="RGUIGN+OpenSauceOne-Black"/>
              </a:rPr>
              <a:t>NUMBER:202-1-IT02-KA229-079059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43800" cy="1068442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23745" y="122068"/>
            <a:ext cx="1256622" cy="4304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89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OTTHFQ+OpenSauceOne-SemiBold"/>
                <a:cs typeface="OTTHFQ+OpenSauceOne-SemiBold"/>
              </a:rPr>
              <a:t>Çꢀtꢀrdꢀk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2278" y="1610715"/>
            <a:ext cx="1883222" cy="4696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RINQF+Arimo-BoldItalic"/>
                <a:cs typeface="ERINQF+Arimo-BoldItalic"/>
              </a:rPr>
              <a:t>Materials</a:t>
            </a:r>
          </a:p>
          <a:p>
            <a:pPr marL="112124" marR="0">
              <a:lnSpc>
                <a:spcPts val="1674"/>
              </a:lnSpc>
              <a:spcBef>
                <a:spcPts val="4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500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grams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sesame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4403" y="2172255"/>
            <a:ext cx="2215831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400-450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grams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honey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4403" y="2514866"/>
            <a:ext cx="2420617" cy="422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2</a:t>
            </a:r>
            <a:r>
              <a:rPr dirty="0" sz="1500" spc="147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cups</a:t>
            </a:r>
            <a:r>
              <a:rPr dirty="0" sz="1500" spc="15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pistachios,</a:t>
            </a:r>
            <a:r>
              <a:rPr dirty="0" sz="1500" spc="15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walnuts</a:t>
            </a:r>
          </a:p>
          <a:p>
            <a:pPr marL="0" marR="0">
              <a:lnSpc>
                <a:spcPts val="13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or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almonds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0812" y="3976127"/>
            <a:ext cx="2702215" cy="5740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RINQF+Arimo-BoldItalic"/>
                <a:cs typeface="ERINQF+Arimo-BoldItalic"/>
              </a:rPr>
              <a:t>Recipe</a:t>
            </a:r>
            <a:r>
              <a:rPr dirty="0" sz="1500" spc="41">
                <a:solidFill>
                  <a:srgbClr val="000000"/>
                </a:solidFill>
                <a:latin typeface="ERINQF+Arimo-BoldItalic"/>
                <a:cs typeface="ERINQF+Arimo-BoldItalic"/>
              </a:rPr>
              <a:t> </a:t>
            </a:r>
            <a:r>
              <a:rPr dirty="0" sz="1500">
                <a:solidFill>
                  <a:srgbClr val="000000"/>
                </a:solidFill>
                <a:latin typeface="ERINQF+Arimo-BoldItalic"/>
                <a:cs typeface="ERINQF+Arimo-BoldItalic"/>
              </a:rPr>
              <a:t>:</a:t>
            </a:r>
          </a:p>
          <a:p>
            <a:pPr marL="12" marR="0">
              <a:lnSpc>
                <a:spcPts val="1674"/>
              </a:lnSpc>
              <a:spcBef>
                <a:spcPts val="82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Extract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wash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sesame.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0824" y="4622988"/>
            <a:ext cx="7241267" cy="574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Take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pan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fry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without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adding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oil,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stirring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constantly,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until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changes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color.</a:t>
            </a:r>
          </a:p>
          <a:p>
            <a:pPr marL="0" marR="0">
              <a:lnSpc>
                <a:spcPts val="1674"/>
              </a:lnSpc>
              <a:spcBef>
                <a:spcPts val="8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When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sesame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is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roasted,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honey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on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it.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0824" y="5270170"/>
            <a:ext cx="3950986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Optionally,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peanuts,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walnuts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or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almonds.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0824" y="5593762"/>
            <a:ext cx="7167284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Sesame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seeds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that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are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close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cooking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will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start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become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foamy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by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holding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each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0824" y="5755557"/>
            <a:ext cx="639143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other.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0824" y="6079148"/>
            <a:ext cx="6649126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After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cooking,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pour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on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an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oiled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tray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or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bread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board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press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down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0824" y="6240943"/>
            <a:ext cx="723907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spoon.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0824" y="6564534"/>
            <a:ext cx="6744113" cy="897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Set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aside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cool.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Slice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into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squares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or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rectangles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before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they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cool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completely.</a:t>
            </a:r>
          </a:p>
          <a:p>
            <a:pPr marL="0" marR="0">
              <a:lnSpc>
                <a:spcPts val="1674"/>
              </a:lnSpc>
              <a:spcBef>
                <a:spcPts val="8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You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can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serve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tea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when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cools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down.</a:t>
            </a:r>
          </a:p>
          <a:p>
            <a:pPr marL="0" marR="0">
              <a:lnSpc>
                <a:spcPts val="1674"/>
              </a:lnSpc>
              <a:spcBef>
                <a:spcPts val="87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Enjoy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your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APJUWO+Arimo-Regular"/>
                <a:cs typeface="APJUWO+Arimo-Regular"/>
              </a:rPr>
              <a:t>meal...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5985" y="10313196"/>
            <a:ext cx="3699109" cy="306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Traditional</a:t>
            </a:r>
            <a:r>
              <a:rPr dirty="0" sz="1800" spc="176">
                <a:solidFill>
                  <a:srgbClr val="000000"/>
                </a:solidFill>
                <a:latin typeface="LQWGRJ+DejaVuSerif-Bold"/>
                <a:cs typeface="LQWGRJ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Turkish</a:t>
            </a:r>
            <a:r>
              <a:rPr dirty="0" sz="1800" spc="175">
                <a:solidFill>
                  <a:srgbClr val="000000"/>
                </a:solidFill>
                <a:latin typeface="LQWGRJ+DejaVuSerif-Bold"/>
                <a:cs typeface="LQWGRJ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Cuisine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438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0031" y="70802"/>
            <a:ext cx="2479209" cy="5400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397" marR="0">
              <a:lnSpc>
                <a:spcPts val="18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RICE</a:t>
            </a:r>
            <a:r>
              <a:rPr dirty="0" sz="1500" spc="32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CAKE:</a:t>
            </a:r>
            <a:r>
              <a:rPr dirty="0" sz="1500" spc="32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AN</a:t>
            </a:r>
            <a:r>
              <a:rPr dirty="0" sz="1500" spc="32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ANCIENT</a:t>
            </a:r>
          </a:p>
          <a:p>
            <a:pPr marL="0" marR="0">
              <a:lnSpc>
                <a:spcPts val="1854"/>
              </a:lnSpc>
              <a:spcBef>
                <a:spcPts val="244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PIEDMONTESE</a:t>
            </a:r>
            <a:r>
              <a:rPr dirty="0" sz="1500" spc="32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STARTER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20993" y="110798"/>
            <a:ext cx="3457651" cy="399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ZERO</a:t>
            </a:r>
            <a:r>
              <a:rPr dirty="0" sz="2300" spc="49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230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WASTE</a:t>
            </a:r>
            <a:r>
              <a:rPr dirty="0" sz="2300" spc="5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230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RECIPES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5886" y="1087852"/>
            <a:ext cx="1516619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IPURED+Arimo-Bold"/>
                <a:cs typeface="IPURED+Arimo-Bold"/>
              </a:rPr>
              <a:t>INGREDIENTS: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5886" y="1354339"/>
            <a:ext cx="2617531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·Fresh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spinach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any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type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vegetables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800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5886" y="1887313"/>
            <a:ext cx="1718213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·Arborio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rice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200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5886" y="2153800"/>
            <a:ext cx="3008729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·Leftovers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meat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(raw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already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cooked)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300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5886" y="2686773"/>
            <a:ext cx="882468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·Onion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5886" y="2953260"/>
            <a:ext cx="808392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·Eggs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5886" y="3219747"/>
            <a:ext cx="1496079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·Milk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as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needed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5886" y="3486234"/>
            <a:ext cx="2797469" cy="783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·Extra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virgin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olive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oil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as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needed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·Grated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parmesan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cheese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·Bread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crumbs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5886" y="4285694"/>
            <a:ext cx="2914299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Salt,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pepper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nutmeg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taste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92750" y="5654798"/>
            <a:ext cx="1040564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IPURED+Arimo-Bold"/>
                <a:cs typeface="IPURED+Arimo-Bold"/>
              </a:rPr>
              <a:t>METHOD: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2750" y="5921284"/>
            <a:ext cx="6955601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1.</a:t>
            </a:r>
            <a:r>
              <a:rPr dirty="0" sz="1500" spc="1247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you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don’t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use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leftovers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rice,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spinach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meat,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cook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as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you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prefer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let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cool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down.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92750" y="6454257"/>
            <a:ext cx="7061741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2.</a:t>
            </a:r>
            <a:r>
              <a:rPr dirty="0" sz="1500" spc="1247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Dice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meat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chop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onion,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place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them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pan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some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oil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let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it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brown,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meanwhile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chop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spinach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other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vegetables.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92750" y="6987231"/>
            <a:ext cx="7063806" cy="15831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3.</a:t>
            </a:r>
            <a:r>
              <a:rPr dirty="0" sz="1500" spc="1247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Combine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rice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mixture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meat,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than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let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cool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down.</a:t>
            </a:r>
          </a:p>
          <a:p>
            <a:pPr marL="9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4.</a:t>
            </a:r>
            <a:r>
              <a:rPr dirty="0" sz="1500" spc="1247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After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that,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eggs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milk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until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mixture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becomes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nearly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liquid,</a:t>
            </a:r>
          </a:p>
          <a:p>
            <a:pPr marL="9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parmesan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season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salt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pepper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nutmeg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taste.</a:t>
            </a:r>
          </a:p>
          <a:p>
            <a:pPr marL="9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5.</a:t>
            </a:r>
            <a:r>
              <a:rPr dirty="0" sz="1500" spc="1247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Pour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mixture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baking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pan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sprinkle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top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breadcrumbs.</a:t>
            </a:r>
          </a:p>
          <a:p>
            <a:pPr marL="18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6.</a:t>
            </a:r>
            <a:r>
              <a:rPr dirty="0" sz="1500" spc="1247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Bake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pre-heated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oven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160°C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for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least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20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minutes,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use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toothpick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to</a:t>
            </a:r>
          </a:p>
          <a:p>
            <a:pPr marL="18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check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cake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is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ready.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Serve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hot!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20039" y="10313195"/>
            <a:ext cx="3550999" cy="306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Traditional</a:t>
            </a:r>
            <a:r>
              <a:rPr dirty="0" sz="1800" spc="176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Italian</a:t>
            </a:r>
            <a:r>
              <a:rPr dirty="0" sz="1800" spc="175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Cuisine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43800" cy="1068441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8674" y="110798"/>
            <a:ext cx="3457650" cy="399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ZERO</a:t>
            </a:r>
            <a:r>
              <a:rPr dirty="0" sz="2300" spc="49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230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WASTE</a:t>
            </a:r>
            <a:r>
              <a:rPr dirty="0" sz="2300" spc="5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230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RECIPES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93606" y="183483"/>
            <a:ext cx="1197506" cy="3048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CAPUNET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8192" y="1256248"/>
            <a:ext cx="1516619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IPURED+Arimo-Bold"/>
                <a:cs typeface="IPURED+Arimo-Bold"/>
              </a:rPr>
              <a:t>INGREDIENTS: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1166" y="1522686"/>
            <a:ext cx="1851958" cy="517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·10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cabbage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leavesꢀ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·1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eggꢀ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1084" y="2055638"/>
            <a:ext cx="2370291" cy="13166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1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·2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tbsp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bread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crumbs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ꢀ</a:t>
            </a:r>
          </a:p>
          <a:p>
            <a:pPr marL="81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·400g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minced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meatꢀ</a:t>
            </a:r>
          </a:p>
          <a:p>
            <a:pPr marL="81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·80g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Parmesan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cheeseꢀ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·Salt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pepper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taste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·Butter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grease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8291" y="5460451"/>
            <a:ext cx="1040564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IPURED+Arimo-Bold"/>
                <a:cs typeface="IPURED+Arimo-Bold"/>
              </a:rPr>
              <a:t>METHOD: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8291" y="5726938"/>
            <a:ext cx="7178385" cy="5171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1.</a:t>
            </a:r>
            <a:r>
              <a:rPr dirty="0" sz="1500" spc="1247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Open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cabbage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leaves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gently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without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breaking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them,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wash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blanch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them</a:t>
            </a:r>
          </a:p>
          <a:p>
            <a:pPr marL="85" marR="0">
              <a:lnSpc>
                <a:spcPts val="1674"/>
              </a:lnSpc>
              <a:spcBef>
                <a:spcPts val="422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lightly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salted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boiling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water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for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few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minutes.ꢀ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8218" y="6259778"/>
            <a:ext cx="7167140" cy="5172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2.</a:t>
            </a:r>
            <a:r>
              <a:rPr dirty="0" sz="1500" spc="1247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Drain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them,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place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them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dry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kitchen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paper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remove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hardest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central</a:t>
            </a:r>
          </a:p>
          <a:p>
            <a:pPr marL="159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part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knife.ꢀ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8320" y="6792730"/>
            <a:ext cx="7135219" cy="7836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3.</a:t>
            </a:r>
            <a:r>
              <a:rPr dirty="0" sz="1500" spc="1247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Prepare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filling: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mix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minced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meat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egg,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grated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cheese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bread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crumbs,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must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not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excessively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dry.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Season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salt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pepper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mix</a:t>
            </a:r>
          </a:p>
          <a:p>
            <a:pPr marL="56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well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all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ingredients.ꢀ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8131" y="7592158"/>
            <a:ext cx="7114888" cy="1050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8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4.</a:t>
            </a:r>
            <a:r>
              <a:rPr dirty="0" sz="1500" spc="1247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each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leaf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cabbage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place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centre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spoonful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mixture;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roll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up</a:t>
            </a:r>
          </a:p>
          <a:p>
            <a:pPr marL="246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close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tight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toothpick.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Continue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until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ingredients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are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finished.ꢀ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5.</a:t>
            </a:r>
            <a:r>
              <a:rPr dirty="0" sz="1500" spc="1247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Line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baking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tray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baking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paper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place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all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rolls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side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by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side.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Add</a:t>
            </a:r>
          </a:p>
          <a:p>
            <a:pPr marL="246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butter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flakes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each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roll.ꢀ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8292" y="8658062"/>
            <a:ext cx="5861786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6.</a:t>
            </a:r>
            <a:r>
              <a:rPr dirty="0" sz="1500" spc="831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Bake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hot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oven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190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º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for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about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40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minutes,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until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golden.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0039" y="10313194"/>
            <a:ext cx="3550999" cy="306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Traditional</a:t>
            </a:r>
            <a:r>
              <a:rPr dirty="0" sz="1800" spc="176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Italian</a:t>
            </a:r>
            <a:r>
              <a:rPr dirty="0" sz="1800" spc="175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Cuisine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43800" cy="1068442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7642" y="70803"/>
            <a:ext cx="3203862" cy="5400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ANCIENT</a:t>
            </a:r>
            <a:r>
              <a:rPr dirty="0" sz="1500" spc="32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SALAD</a:t>
            </a:r>
            <a:r>
              <a:rPr dirty="0" sz="1500" spc="32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OF:</a:t>
            </a:r>
            <a:r>
              <a:rPr dirty="0" sz="1500" spc="32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“BOLLITO</a:t>
            </a:r>
            <a:r>
              <a:rPr dirty="0" sz="1500" spc="31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E</a:t>
            </a:r>
          </a:p>
          <a:p>
            <a:pPr marL="1093603" marR="0">
              <a:lnSpc>
                <a:spcPts val="1854"/>
              </a:lnSpc>
              <a:spcBef>
                <a:spcPts val="244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FAGIOLI”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20993" y="110797"/>
            <a:ext cx="3457651" cy="399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ZERO</a:t>
            </a:r>
            <a:r>
              <a:rPr dirty="0" sz="2300" spc="49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230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WASTE</a:t>
            </a:r>
            <a:r>
              <a:rPr dirty="0" sz="2300" spc="5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230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RECIPES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5907" y="1087815"/>
            <a:ext cx="1516619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IPURED+Arimo-Bold"/>
                <a:cs typeface="IPURED+Arimo-Bold"/>
              </a:rPr>
              <a:t>INGREDIENTS: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5907" y="1354302"/>
            <a:ext cx="3209950" cy="10502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·200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dried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beans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·400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“bollito”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(boiled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veal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meat)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·1/2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cup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chopped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parsley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·2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leaves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sage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5907" y="2420249"/>
            <a:ext cx="1315862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·1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celery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stick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5907" y="2686736"/>
            <a:ext cx="1506767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·2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spring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onions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5907" y="2953223"/>
            <a:ext cx="2617438" cy="783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·Salt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pepper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taste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·1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tbsp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red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vinegar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·3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tbsp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extra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virgin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olive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oil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2771" y="5654760"/>
            <a:ext cx="1040564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IPURED+Arimo-Bold"/>
                <a:cs typeface="IPURED+Arimo-Bold"/>
              </a:rPr>
              <a:t>METHOD: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2771" y="5921247"/>
            <a:ext cx="6627418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1.</a:t>
            </a:r>
            <a:r>
              <a:rPr dirty="0" sz="1500" spc="1247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Rehydrate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beans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cold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water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for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night.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day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after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boil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them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with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some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salt,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celery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sage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until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tender.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92771" y="6454220"/>
            <a:ext cx="3040742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2.</a:t>
            </a:r>
            <a:r>
              <a:rPr dirty="0" sz="1500" spc="1247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Drain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them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let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cool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down.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92771" y="6720707"/>
            <a:ext cx="6659484" cy="783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3.</a:t>
            </a:r>
            <a:r>
              <a:rPr dirty="0" sz="1500" spc="1247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Cut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meat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small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thin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slices,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chop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spring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onions.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4.</a:t>
            </a:r>
            <a:r>
              <a:rPr dirty="0" sz="1500" spc="1247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Combine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meat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spring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onions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parsley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large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bowl,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season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salt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pepper,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oil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vinegar.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Serve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dish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cold.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0039" y="10313196"/>
            <a:ext cx="3550999" cy="306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Traditional</a:t>
            </a:r>
            <a:r>
              <a:rPr dirty="0" sz="1800" spc="176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Italian</a:t>
            </a:r>
            <a:r>
              <a:rPr dirty="0" sz="1800" spc="175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Cuisine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43800" cy="1068441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8674" y="110795"/>
            <a:ext cx="3457650" cy="399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ZERO</a:t>
            </a:r>
            <a:r>
              <a:rPr dirty="0" sz="2300" spc="49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230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WASTE</a:t>
            </a:r>
            <a:r>
              <a:rPr dirty="0" sz="2300" spc="5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230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RECIPES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47748" y="117713"/>
            <a:ext cx="3387547" cy="5400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SOMA</a:t>
            </a:r>
            <a:r>
              <a:rPr dirty="0" sz="1500" spc="32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D’AJ</a:t>
            </a:r>
            <a:r>
              <a:rPr dirty="0" sz="1500" spc="32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(CRUSTY</a:t>
            </a:r>
            <a:r>
              <a:rPr dirty="0" sz="1500" spc="32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BREAD</a:t>
            </a:r>
            <a:r>
              <a:rPr dirty="0" sz="1500" spc="32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WITH</a:t>
            </a:r>
          </a:p>
          <a:p>
            <a:pPr marL="423507" marR="0">
              <a:lnSpc>
                <a:spcPts val="1854"/>
              </a:lnSpc>
              <a:spcBef>
                <a:spcPts val="244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GARLIC</a:t>
            </a:r>
            <a:r>
              <a:rPr dirty="0" sz="1500" spc="31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&amp;</a:t>
            </a:r>
            <a:r>
              <a:rPr dirty="0" sz="1500" spc="31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CHEESE</a:t>
            </a:r>
            <a:r>
              <a:rPr dirty="0" sz="1500" spc="32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PATE`)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8377" y="1256210"/>
            <a:ext cx="1516619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IPURED+Arimo-Bold"/>
                <a:cs typeface="IPURED+Arimo-Bold"/>
              </a:rPr>
              <a:t>INGREDIENTS: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8377" y="1522696"/>
            <a:ext cx="2342512" cy="783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·Leftovers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bread,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sliced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·200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Gorgonzola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cheese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8377" y="2322157"/>
            <a:ext cx="1517363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·1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head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garlic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8377" y="2588644"/>
            <a:ext cx="2237022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·Extra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virgin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olive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oil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·Salt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pepper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taste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8377" y="5460504"/>
            <a:ext cx="1040564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IPURED+Arimo-Bold"/>
                <a:cs typeface="IPURED+Arimo-Bold"/>
              </a:rPr>
              <a:t>METHOD: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8377" y="5726991"/>
            <a:ext cx="6987945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1.</a:t>
            </a:r>
            <a:r>
              <a:rPr dirty="0" sz="1500" spc="1247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Halve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head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garlic,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wrap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each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half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greased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baking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paper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cook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in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preheated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oven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until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soft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golden.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8377" y="6259964"/>
            <a:ext cx="3792280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2.</a:t>
            </a:r>
            <a:r>
              <a:rPr dirty="0" sz="1500" spc="1247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Meanwhile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toast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bread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oven.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8387" y="6526451"/>
            <a:ext cx="7040272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3.</a:t>
            </a:r>
            <a:r>
              <a:rPr dirty="0" sz="1500" spc="1247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Separate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garlic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cloves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peel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them.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mash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them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combine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with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Gorgonzola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cheese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form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smooth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cream.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8387" y="7059424"/>
            <a:ext cx="6892214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4.</a:t>
            </a:r>
            <a:r>
              <a:rPr dirty="0" sz="1500" spc="1247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Top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toasted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bread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garlic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mixture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by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using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piping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bag,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sprinkle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some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salt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freshly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ground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pepper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taste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it!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0039" y="10313195"/>
            <a:ext cx="3550999" cy="306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Traditional</a:t>
            </a:r>
            <a:r>
              <a:rPr dirty="0" sz="1800" spc="176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Italian</a:t>
            </a:r>
            <a:r>
              <a:rPr dirty="0" sz="1800" spc="175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Cuisine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43800" cy="10684416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8127" y="117717"/>
            <a:ext cx="3191489" cy="5400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CANEDERLI</a:t>
            </a:r>
            <a:r>
              <a:rPr dirty="0" sz="1500" spc="32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WITH</a:t>
            </a:r>
            <a:r>
              <a:rPr dirty="0" sz="1500" spc="32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CHICKEN</a:t>
            </a:r>
            <a:r>
              <a:rPr dirty="0" sz="1500" spc="32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AND</a:t>
            </a:r>
          </a:p>
          <a:p>
            <a:pPr marL="652387" marR="0">
              <a:lnSpc>
                <a:spcPts val="1854"/>
              </a:lnSpc>
              <a:spcBef>
                <a:spcPts val="244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BROCCOLI</a:t>
            </a:r>
            <a:r>
              <a:rPr dirty="0" sz="1500" spc="32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5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SAUCE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20993" y="110795"/>
            <a:ext cx="3457651" cy="399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ZERO</a:t>
            </a:r>
            <a:r>
              <a:rPr dirty="0" sz="2300" spc="49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230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WASTE</a:t>
            </a:r>
            <a:r>
              <a:rPr dirty="0" sz="2300" spc="5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230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RECIPES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8377" y="1256207"/>
            <a:ext cx="1516619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IPURED+Arimo-Bold"/>
                <a:cs typeface="IPURED+Arimo-Bold"/>
              </a:rPr>
              <a:t>INGREDIENTS: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8377" y="1522694"/>
            <a:ext cx="2353201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·200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roasted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chicken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·20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raisin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8377" y="2055668"/>
            <a:ext cx="3040980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·30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grated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Parmesan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cheese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·1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egg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8377" y="2588641"/>
            <a:ext cx="2077810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·Bread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crumbs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taste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·Salt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8377" y="3121615"/>
            <a:ext cx="2617438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·2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tbsp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extra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virgin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olive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oil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·water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8377" y="3654589"/>
            <a:ext cx="2236836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·200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gr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boiled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broccoli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·1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boiled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potato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8377" y="5143440"/>
            <a:ext cx="1040564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IPURED+Arimo-Bold"/>
                <a:cs typeface="IPURED+Arimo-Bold"/>
              </a:rPr>
              <a:t>METHOD: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8377" y="5409927"/>
            <a:ext cx="6818603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1.</a:t>
            </a:r>
            <a:r>
              <a:rPr dirty="0" sz="1500" spc="1247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Mince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meat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roasted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chicken,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egg,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pinch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salt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cheese.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Mix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well.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8377" y="5942900"/>
            <a:ext cx="6923443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2.</a:t>
            </a:r>
            <a:r>
              <a:rPr dirty="0" sz="1500" spc="1247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Stir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breadcrumbs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until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mixture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becomes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thick;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put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raisin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start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make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balls.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78377" y="6475874"/>
            <a:ext cx="6997796" cy="783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3.</a:t>
            </a:r>
            <a:r>
              <a:rPr dirty="0" sz="1500" spc="1247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Blend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broccoli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potato,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pinch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salt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some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olive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oil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until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creamy.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4.</a:t>
            </a:r>
            <a:r>
              <a:rPr dirty="0" sz="1500" spc="1247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Cook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“canederli”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boiling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salted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water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for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2/3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minutes.</a:t>
            </a:r>
          </a:p>
          <a:p>
            <a:pPr marL="9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5.Drain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serve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them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dish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sauce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on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base,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top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LMMUDG+Arimo-Regular"/>
                <a:cs typeface="LMMUDG+Arimo-Regular"/>
              </a:rPr>
              <a:t>raisins.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6848" y="10313195"/>
            <a:ext cx="3117376" cy="306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Modern</a:t>
            </a:r>
            <a:r>
              <a:rPr dirty="0" sz="1800" spc="175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Italian</a:t>
            </a:r>
            <a:r>
              <a:rPr dirty="0" sz="1800" spc="175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Cuisine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438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8674" y="110798"/>
            <a:ext cx="3457650" cy="399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ZERO</a:t>
            </a:r>
            <a:r>
              <a:rPr dirty="0" sz="2300" spc="49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230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WASTE</a:t>
            </a:r>
            <a:r>
              <a:rPr dirty="0" sz="2300" spc="5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230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RECIPES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28664" y="186019"/>
            <a:ext cx="3625828" cy="2892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CHEESY</a:t>
            </a:r>
            <a:r>
              <a:rPr dirty="0" sz="1600" spc="35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6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“PASTA</a:t>
            </a:r>
            <a:r>
              <a:rPr dirty="0" sz="1600" spc="34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6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AND</a:t>
            </a:r>
            <a:r>
              <a:rPr dirty="0" sz="1600" spc="35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6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POTATOES”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8377" y="1256211"/>
            <a:ext cx="1516619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IPURED+Arimo-Bold"/>
                <a:cs typeface="IPURED+Arimo-Bold"/>
              </a:rPr>
              <a:t>INGREDIENTS: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8377" y="1522698"/>
            <a:ext cx="2511669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·320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gr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mixed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leftovers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of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pasta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8377" y="2055672"/>
            <a:ext cx="2586209" cy="783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·500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gr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potatoes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·100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gr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chopped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tomatoes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·1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onion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8377" y="2855132"/>
            <a:ext cx="861091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·1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carrot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8377" y="3121619"/>
            <a:ext cx="1315862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·1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celery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stick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8377" y="3388106"/>
            <a:ext cx="2617438" cy="783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·5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tbsp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extra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virgin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olive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oil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·Salt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pepper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taste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·Crust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mixed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cheeses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8377" y="5460506"/>
            <a:ext cx="1040564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IPURED+Arimo-Bold"/>
                <a:cs typeface="IPURED+Arimo-Bold"/>
              </a:rPr>
              <a:t>METHOD: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8377" y="5726992"/>
            <a:ext cx="6965453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1.</a:t>
            </a:r>
            <a:r>
              <a:rPr dirty="0" sz="1500" spc="1247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First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all,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chop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celery,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onion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carrot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make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typical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Italian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“soffritto”,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then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brown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large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saucepan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oil.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8377" y="6259965"/>
            <a:ext cx="6596468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2.</a:t>
            </a:r>
            <a:r>
              <a:rPr dirty="0" sz="1500" spc="1247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Peel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cube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potatoes,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put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them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pan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tomatoes.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two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glasses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water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cook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for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at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least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20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minutes.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78377" y="6792939"/>
            <a:ext cx="7114533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3.</a:t>
            </a:r>
            <a:r>
              <a:rPr dirty="0" sz="1500" spc="1247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Finally,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pasta.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Remove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from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stove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all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grated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cheeses.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It’ll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be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delicious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thick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soup.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Enjoy!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6848" y="10313195"/>
            <a:ext cx="3117377" cy="306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Modern</a:t>
            </a:r>
            <a:r>
              <a:rPr dirty="0" sz="1800" spc="175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Italian</a:t>
            </a:r>
            <a:r>
              <a:rPr dirty="0" sz="1800" spc="175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Cuisine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43800" cy="1068441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20993" y="110798"/>
            <a:ext cx="3457651" cy="399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ZERO</a:t>
            </a:r>
            <a:r>
              <a:rPr dirty="0" sz="2300" spc="49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230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WASTE</a:t>
            </a:r>
            <a:r>
              <a:rPr dirty="0" sz="2300" spc="5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2300">
                <a:solidFill>
                  <a:srgbClr val="e20a17"/>
                </a:solidFill>
                <a:latin typeface="WUCFWV+OpenSauceOne-SemiBold"/>
                <a:cs typeface="WUCFWV+OpenSauceOne-SemiBold"/>
              </a:rPr>
              <a:t>RECIPES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7346" y="173003"/>
            <a:ext cx="3253429" cy="3048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PEACH</a:t>
            </a:r>
            <a:r>
              <a:rPr dirty="0" sz="1700" spc="36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7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AND</a:t>
            </a:r>
            <a:r>
              <a:rPr dirty="0" sz="1700" spc="36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7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AMARETTI</a:t>
            </a:r>
            <a:r>
              <a:rPr dirty="0" sz="1700" spc="37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7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CAKE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8377" y="1256210"/>
            <a:ext cx="1516619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IPURED+Arimo-Bold"/>
                <a:cs typeface="IPURED+Arimo-Bold"/>
              </a:rPr>
              <a:t>INGREDIENTS: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8377" y="1522696"/>
            <a:ext cx="1866457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·250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gr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soft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butter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·250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gr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sugar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8377" y="2055670"/>
            <a:ext cx="2109968" cy="10502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·200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gr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plain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flour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·50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gr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potato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starch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·600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gr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ripe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peaches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·4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eggs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8377" y="3121617"/>
            <a:ext cx="3061892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·1tsp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baking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powder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100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gr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crushed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amaretti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biscuits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8377" y="5143442"/>
            <a:ext cx="1040564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IPURED+Arimo-Bold"/>
                <a:cs typeface="IPURED+Arimo-Bold"/>
              </a:rPr>
              <a:t>METHOD: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8377" y="5409929"/>
            <a:ext cx="6913777" cy="783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1.</a:t>
            </a:r>
            <a:r>
              <a:rPr dirty="0" sz="1500" spc="1247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Beat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butter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sugar,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eggs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mix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well.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2.</a:t>
            </a:r>
            <a:r>
              <a:rPr dirty="0" sz="1500" spc="1247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Sieve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baking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powder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mixture.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Blend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half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crushed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amaretti.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8377" y="6209389"/>
            <a:ext cx="6818231" cy="783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3.</a:t>
            </a:r>
            <a:r>
              <a:rPr dirty="0" sz="1500" spc="1247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Butter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baking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tray,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place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half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mixture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tray,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flatten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top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and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garnish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peeled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sliced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peaches.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Finally,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second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half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the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mixture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cover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remaining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amaretti.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8377" y="7008849"/>
            <a:ext cx="6450175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4.</a:t>
            </a:r>
            <a:r>
              <a:rPr dirty="0" sz="1500" spc="1247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Bake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preheated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oven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at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180°C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for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40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minutes.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Let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cool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SFIUCF+Arimo-Regular"/>
                <a:cs typeface="SFIUCF+Arimo-Regular"/>
              </a:rPr>
              <a:t>serve.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6848" y="10313194"/>
            <a:ext cx="3117377" cy="306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Modern</a:t>
            </a:r>
            <a:r>
              <a:rPr dirty="0" sz="1800" spc="175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Italian</a:t>
            </a:r>
            <a:r>
              <a:rPr dirty="0" sz="1800" spc="175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Cuisine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438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226" y="145165"/>
            <a:ext cx="3742232" cy="4010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CREAM</a:t>
            </a:r>
            <a:r>
              <a:rPr dirty="0" sz="1100" spc="23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1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OF</a:t>
            </a:r>
            <a:r>
              <a:rPr dirty="0" sz="1100" spc="24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1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LEEKS</a:t>
            </a:r>
            <a:r>
              <a:rPr dirty="0" sz="1100" spc="24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1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AND</a:t>
            </a:r>
            <a:r>
              <a:rPr dirty="0" sz="1100" spc="24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1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POTATOES</a:t>
            </a:r>
            <a:r>
              <a:rPr dirty="0" sz="1100" spc="24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1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WITH</a:t>
            </a:r>
            <a:r>
              <a:rPr dirty="0" sz="1100" spc="24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1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FOCACCIA</a:t>
            </a:r>
          </a:p>
          <a:p>
            <a:pPr marL="439883" marR="0">
              <a:lnSpc>
                <a:spcPts val="1358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CROUTONS</a:t>
            </a:r>
            <a:r>
              <a:rPr dirty="0" sz="1100" spc="24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1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AND</a:t>
            </a:r>
            <a:r>
              <a:rPr dirty="0" sz="1100" spc="24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1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FRIED</a:t>
            </a:r>
            <a:r>
              <a:rPr dirty="0" sz="1100" spc="23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1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POTATO</a:t>
            </a:r>
            <a:r>
              <a:rPr dirty="0" sz="1100" spc="23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1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PEELS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8377" y="1256211"/>
            <a:ext cx="1516619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UIAOPG+Arimo-Bold"/>
                <a:cs typeface="UIAOPG+Arimo-Bold"/>
              </a:rPr>
              <a:t>INGREDIENTS: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1500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leek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8377" y="1789185"/>
            <a:ext cx="2205235" cy="783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750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potatoes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500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sunflower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seed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oil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500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water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8377" y="2588645"/>
            <a:ext cx="1379900" cy="10502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400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focaccia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170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olive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oil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15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rosemary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salt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8377" y="4736423"/>
            <a:ext cx="2732688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UIAOPG+Arimo-Bold"/>
                <a:cs typeface="UIAOPG+Arimo-Bold"/>
              </a:rPr>
              <a:t>METHOD</a:t>
            </a:r>
            <a:r>
              <a:rPr dirty="0" sz="1500" spc="41">
                <a:solidFill>
                  <a:srgbClr val="000000"/>
                </a:solidFill>
                <a:latin typeface="UIAOPG+Arimo-Bold"/>
                <a:cs typeface="UIAOPG+Arimo-Bold"/>
              </a:rPr>
              <a:t> </a:t>
            </a:r>
            <a:r>
              <a:rPr dirty="0" sz="1500">
                <a:solidFill>
                  <a:srgbClr val="000000"/>
                </a:solidFill>
                <a:latin typeface="UIAOPG+Arimo-Bold"/>
                <a:cs typeface="UIAOPG+Arimo-Bold"/>
              </a:rPr>
              <a:t>OF</a:t>
            </a:r>
            <a:r>
              <a:rPr dirty="0" sz="1500" spc="41">
                <a:solidFill>
                  <a:srgbClr val="000000"/>
                </a:solidFill>
                <a:latin typeface="UIAOPG+Arimo-Bold"/>
                <a:cs typeface="UIAOPG+Arimo-Bold"/>
              </a:rPr>
              <a:t> </a:t>
            </a:r>
            <a:r>
              <a:rPr dirty="0" sz="1500">
                <a:solidFill>
                  <a:srgbClr val="000000"/>
                </a:solidFill>
                <a:latin typeface="UIAOPG+Arimo-Bold"/>
                <a:cs typeface="UIAOPG+Arimo-Bold"/>
              </a:rPr>
              <a:t>PREPARATION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8377" y="5002910"/>
            <a:ext cx="7114307" cy="783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Make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focaccia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croutons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advanced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low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focaccia,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cut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into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cubes,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season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oil,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salt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rosemary.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Now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bake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180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degrees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for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8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minutes,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check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from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time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to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time.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8377" y="5802370"/>
            <a:ext cx="7093953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2.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Peel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potatoes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fry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peels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seed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oil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160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degrees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dry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them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paper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cloth.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8377" y="6335344"/>
            <a:ext cx="7146093" cy="15831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3.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Wash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clean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leeks,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cut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them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into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small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pieces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brown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pot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oil.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4.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Meanwhile,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cut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potatoes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already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peeled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cut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them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into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small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cubes.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5.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When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leek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ready,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potatoes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brown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them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for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few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minutes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6.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water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stem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leek,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cook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for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30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minutes.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7.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Remove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stem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leek,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blend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it,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if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there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too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much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water,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remove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it.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8.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salt.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8377" y="7934264"/>
            <a:ext cx="6691602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9.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Serve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velvety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focaccia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croutons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fried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potato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peel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center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plate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serve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adding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oil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6848" y="10313195"/>
            <a:ext cx="3117376" cy="306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Modern</a:t>
            </a:r>
            <a:r>
              <a:rPr dirty="0" sz="1800" spc="175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Italian</a:t>
            </a:r>
            <a:r>
              <a:rPr dirty="0" sz="1800" spc="175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Cuisine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43800" cy="1068441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54484" y="191126"/>
            <a:ext cx="1998266" cy="3048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TORTA</a:t>
            </a:r>
            <a:r>
              <a:rPr dirty="0" sz="1700" spc="36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7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PAESANA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8377" y="1256210"/>
            <a:ext cx="1453232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UIAOPG+Arimo-Bold"/>
                <a:cs typeface="UIAOPG+Arimo-Bold"/>
              </a:rPr>
              <a:t>INGREDIENTS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1600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milk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8377" y="1789183"/>
            <a:ext cx="1623411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500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stale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bread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300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amaretti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8377" y="2322157"/>
            <a:ext cx="1231656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250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raisins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8377" y="2588644"/>
            <a:ext cx="1157766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150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sugar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8377" y="2855131"/>
            <a:ext cx="2353479" cy="10502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100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70%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dark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chocolate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100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bitter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cocoa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powder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100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pine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Nuts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2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eggs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8377" y="3921078"/>
            <a:ext cx="1326922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pinch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salt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8377" y="4187564"/>
            <a:ext cx="1718399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sachet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vanillin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8377" y="5157985"/>
            <a:ext cx="2732688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UIAOPG+Arimo-Bold"/>
                <a:cs typeface="UIAOPG+Arimo-Bold"/>
              </a:rPr>
              <a:t>METHOD</a:t>
            </a:r>
            <a:r>
              <a:rPr dirty="0" sz="1500" spc="41">
                <a:solidFill>
                  <a:srgbClr val="000000"/>
                </a:solidFill>
                <a:latin typeface="UIAOPG+Arimo-Bold"/>
                <a:cs typeface="UIAOPG+Arimo-Bold"/>
              </a:rPr>
              <a:t> </a:t>
            </a:r>
            <a:r>
              <a:rPr dirty="0" sz="1500">
                <a:solidFill>
                  <a:srgbClr val="000000"/>
                </a:solidFill>
                <a:latin typeface="UIAOPG+Arimo-Bold"/>
                <a:cs typeface="UIAOPG+Arimo-Bold"/>
              </a:rPr>
              <a:t>OF</a:t>
            </a:r>
            <a:r>
              <a:rPr dirty="0" sz="1500" spc="41">
                <a:solidFill>
                  <a:srgbClr val="000000"/>
                </a:solidFill>
                <a:latin typeface="UIAOPG+Arimo-Bold"/>
                <a:cs typeface="UIAOPG+Arimo-Bold"/>
              </a:rPr>
              <a:t> </a:t>
            </a:r>
            <a:r>
              <a:rPr dirty="0" sz="1500">
                <a:solidFill>
                  <a:srgbClr val="000000"/>
                </a:solidFill>
                <a:latin typeface="UIAOPG+Arimo-Bold"/>
                <a:cs typeface="UIAOPG+Arimo-Bold"/>
              </a:rPr>
              <a:t>PREPARATION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8377" y="5424472"/>
            <a:ext cx="311146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54246" y="5424472"/>
            <a:ext cx="6510920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First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all,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cut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stale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bread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into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pieces,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put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large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bowl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milk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78377" y="5690959"/>
            <a:ext cx="7116444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let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dunk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for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least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3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hours,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that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bread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absorbs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all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liquid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falls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apart.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Mix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everything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occasionally.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meantime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turn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oven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180°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static.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78377" y="6223932"/>
            <a:ext cx="311146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2.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54246" y="6223932"/>
            <a:ext cx="6352266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When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everything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melted,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mix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mash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fork.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There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should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no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78377" y="6490419"/>
            <a:ext cx="7136056" cy="783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pieces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bread.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speed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everything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up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you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can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also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blend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mixture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little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time.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vanillin,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pinch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salt,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sugar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eggs.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Combine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all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ingredients.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78377" y="7289879"/>
            <a:ext cx="6723295" cy="7837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3.Separately,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blend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amaretti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biscuits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chocolate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pieces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reduce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them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powder.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Pour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into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bread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dough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also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bitter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cocoa.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Mix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everything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well.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Finally,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pine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nuts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raisins.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78377" y="8089339"/>
            <a:ext cx="7162823" cy="7837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4.Grease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pan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(30×40)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pour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mixture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into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it.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Level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well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handful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pine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nuts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surface.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Place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hot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oven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cook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180°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for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80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–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90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minutes.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Once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cooked,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remove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from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oven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leave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cool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completely.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36848" y="10313194"/>
            <a:ext cx="3117376" cy="306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Modern</a:t>
            </a:r>
            <a:r>
              <a:rPr dirty="0" sz="1800" spc="175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Italian</a:t>
            </a:r>
            <a:r>
              <a:rPr dirty="0" sz="1800" spc="175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Cuisine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438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43800" cy="1068442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58427" y="143254"/>
            <a:ext cx="1390872" cy="351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ARANCINI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0075" y="728320"/>
            <a:ext cx="1885518" cy="1221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UIAOPG+Arimo-Bold"/>
                <a:cs typeface="UIAOPG+Arimo-Bold"/>
              </a:rPr>
              <a:t>INGREDIENTS</a:t>
            </a:r>
          </a:p>
          <a:p>
            <a:pPr marL="0" marR="0">
              <a:lnSpc>
                <a:spcPts val="1450"/>
              </a:lnSpc>
              <a:spcBef>
                <a:spcPts val="7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1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sachet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saffron</a:t>
            </a:r>
          </a:p>
          <a:p>
            <a:pPr marL="0" marR="0">
              <a:lnSpc>
                <a:spcPts val="1450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30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butter</a:t>
            </a:r>
          </a:p>
          <a:p>
            <a:pPr marL="0" marR="0">
              <a:lnSpc>
                <a:spcPts val="1450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500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Vialone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nano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rice</a:t>
            </a:r>
          </a:p>
          <a:p>
            <a:pPr marL="0" marR="0">
              <a:lnSpc>
                <a:spcPts val="1450"/>
              </a:lnSpc>
              <a:spcBef>
                <a:spcPts val="7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1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pinch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salt</a:t>
            </a:r>
          </a:p>
          <a:p>
            <a:pPr marL="0" marR="0">
              <a:lnSpc>
                <a:spcPts val="1450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1.2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l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water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0075" y="1927511"/>
            <a:ext cx="2820693" cy="222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100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seasoned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grated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Caciocavallo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0868" y="2403885"/>
            <a:ext cx="2067689" cy="821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RAGÙ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FILLING</a:t>
            </a:r>
          </a:p>
          <a:p>
            <a:pPr marL="0" marR="0">
              <a:lnSpc>
                <a:spcPts val="1450"/>
              </a:lnSpc>
              <a:spcBef>
                <a:spcPts val="7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Salt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(to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taste)</a:t>
            </a:r>
          </a:p>
          <a:p>
            <a:pPr marL="0" marR="0">
              <a:lnSpc>
                <a:spcPts val="1450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Black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pepper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(to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taste)</a:t>
            </a:r>
          </a:p>
          <a:p>
            <a:pPr marL="0" marR="0">
              <a:lnSpc>
                <a:spcPts val="1450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½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onion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15385" y="2403887"/>
            <a:ext cx="2609450" cy="62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HAM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FILLING</a:t>
            </a:r>
          </a:p>
          <a:p>
            <a:pPr marL="0" marR="0">
              <a:lnSpc>
                <a:spcPts val="1450"/>
              </a:lnSpc>
              <a:spcBef>
                <a:spcPts val="7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30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baked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ham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(in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single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slice)</a:t>
            </a:r>
          </a:p>
          <a:p>
            <a:pPr marL="0" marR="0">
              <a:lnSpc>
                <a:spcPts val="1450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60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mozzarella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cheese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0868" y="3203346"/>
            <a:ext cx="941001" cy="222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25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butter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15385" y="3203348"/>
            <a:ext cx="1572719" cy="821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BATTER</a:t>
            </a:r>
          </a:p>
          <a:p>
            <a:pPr marL="0" marR="0">
              <a:lnSpc>
                <a:spcPts val="1450"/>
              </a:lnSpc>
              <a:spcBef>
                <a:spcPts val="7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200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00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Flour</a:t>
            </a:r>
          </a:p>
          <a:p>
            <a:pPr marL="0" marR="0">
              <a:lnSpc>
                <a:spcPts val="1450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1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pinch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salt</a:t>
            </a:r>
          </a:p>
          <a:p>
            <a:pPr marL="0" marR="0">
              <a:lnSpc>
                <a:spcPts val="1450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300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ml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water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0868" y="3403212"/>
            <a:ext cx="2269833" cy="821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100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minced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pork</a:t>
            </a:r>
          </a:p>
          <a:p>
            <a:pPr marL="0" marR="0">
              <a:lnSpc>
                <a:spcPts val="1450"/>
              </a:lnSpc>
              <a:spcBef>
                <a:spcPts val="7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Extra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virgin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olive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oil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(to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taste)</a:t>
            </a:r>
          </a:p>
          <a:p>
            <a:pPr marL="0" marR="0">
              <a:lnSpc>
                <a:spcPts val="1450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200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ml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tomato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puree</a:t>
            </a:r>
          </a:p>
          <a:p>
            <a:pPr marL="0" marR="0">
              <a:lnSpc>
                <a:spcPts val="1450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80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peas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0868" y="4202672"/>
            <a:ext cx="1866834" cy="422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50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fresh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Caciocavallo</a:t>
            </a:r>
          </a:p>
          <a:p>
            <a:pPr marL="0" marR="0">
              <a:lnSpc>
                <a:spcPts val="1450"/>
              </a:lnSpc>
              <a:spcBef>
                <a:spcPts val="7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50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ml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red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wine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15386" y="4202673"/>
            <a:ext cx="2470848" cy="622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BREADING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FRYING</a:t>
            </a:r>
          </a:p>
          <a:p>
            <a:pPr marL="0" marR="0">
              <a:lnSpc>
                <a:spcPts val="1450"/>
              </a:lnSpc>
              <a:spcBef>
                <a:spcPts val="7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Breadcrumbs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(to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taste)</a:t>
            </a:r>
          </a:p>
          <a:p>
            <a:pPr marL="0" marR="0">
              <a:lnSpc>
                <a:spcPts val="1450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Seed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oil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(to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EBGCCH+Arimo-Regular"/>
                <a:cs typeface="EBGCCH+Arimo-Regular"/>
              </a:rPr>
              <a:t>taste)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0868" y="4706259"/>
            <a:ext cx="2064393" cy="1956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UIAOPG+Arimo-Bold"/>
                <a:cs typeface="UIAOPG+Arimo-Bold"/>
              </a:rPr>
              <a:t>METHOD</a:t>
            </a:r>
            <a:r>
              <a:rPr dirty="0" sz="1100" spc="33">
                <a:solidFill>
                  <a:srgbClr val="000000"/>
                </a:solidFill>
                <a:latin typeface="UIAOPG+Arimo-Bold"/>
                <a:cs typeface="UIAOPG+Arimo-Bold"/>
              </a:rPr>
              <a:t> </a:t>
            </a:r>
            <a:r>
              <a:rPr dirty="0" sz="1100">
                <a:solidFill>
                  <a:srgbClr val="000000"/>
                </a:solidFill>
                <a:latin typeface="UIAOPG+Arimo-Bold"/>
                <a:cs typeface="UIAOPG+Arimo-Bold"/>
              </a:rPr>
              <a:t>OF</a:t>
            </a:r>
            <a:r>
              <a:rPr dirty="0" sz="1100" spc="31">
                <a:solidFill>
                  <a:srgbClr val="000000"/>
                </a:solidFill>
                <a:latin typeface="UIAOPG+Arimo-Bold"/>
                <a:cs typeface="UIAOPG+Arimo-Bold"/>
              </a:rPr>
              <a:t> </a:t>
            </a:r>
            <a:r>
              <a:rPr dirty="0" sz="1100">
                <a:solidFill>
                  <a:srgbClr val="000000"/>
                </a:solidFill>
                <a:latin typeface="UIAOPG+Arimo-Bold"/>
                <a:cs typeface="UIAOPG+Arimo-Bold"/>
              </a:rPr>
              <a:t>PREPARATION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0868" y="4896606"/>
            <a:ext cx="7310608" cy="24798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1.</a:t>
            </a:r>
            <a:r>
              <a:rPr dirty="0" sz="1100" spc="305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Start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by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boiling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rice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in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1.2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liters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boiling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salted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water,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so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that,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after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cooking,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water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has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been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completely</a:t>
            </a:r>
          </a:p>
          <a:p>
            <a:pPr marL="9" marR="0">
              <a:lnSpc>
                <a:spcPts val="1240"/>
              </a:lnSpc>
              <a:spcBef>
                <a:spcPts val="25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absorbed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(this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will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allow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all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starch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to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remain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in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pot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you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will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obtain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very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dry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compact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rice).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Cook</a:t>
            </a:r>
          </a:p>
          <a:p>
            <a:pPr marL="9" marR="0">
              <a:lnSpc>
                <a:spcPts val="1240"/>
              </a:lnSpc>
              <a:spcBef>
                <a:spcPts val="25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for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about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15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minutes,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dissolve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saffron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in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very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little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hot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water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add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it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to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cooked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rice.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Also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add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</a:p>
          <a:p>
            <a:pPr marL="9" marR="0">
              <a:lnSpc>
                <a:spcPts val="1240"/>
              </a:lnSpc>
              <a:spcBef>
                <a:spcPts val="25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diced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butter.</a:t>
            </a:r>
          </a:p>
          <a:p>
            <a:pPr marL="9" marR="0">
              <a:lnSpc>
                <a:spcPts val="1240"/>
              </a:lnSpc>
              <a:spcBef>
                <a:spcPts val="25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2.</a:t>
            </a:r>
            <a:r>
              <a:rPr dirty="0" sz="1100" spc="922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Add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grated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cheese,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combine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well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everything,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pour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level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rice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wide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low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tray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cover</a:t>
            </a:r>
          </a:p>
          <a:p>
            <a:pPr marL="9" marR="0">
              <a:lnSpc>
                <a:spcPts val="1240"/>
              </a:lnSpc>
              <a:spcBef>
                <a:spcPts val="25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it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film,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to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make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it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cool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completely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(the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film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will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prevent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surface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rice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from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drying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out).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Let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rice</a:t>
            </a:r>
          </a:p>
          <a:p>
            <a:pPr marL="9" marR="0">
              <a:lnSpc>
                <a:spcPts val="1240"/>
              </a:lnSpc>
              <a:spcBef>
                <a:spcPts val="25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rest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for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couple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hours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out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fridge.</a:t>
            </a:r>
          </a:p>
          <a:p>
            <a:pPr marL="9" marR="0">
              <a:lnSpc>
                <a:spcPts val="1240"/>
              </a:lnSpc>
              <a:spcBef>
                <a:spcPts val="25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3.</a:t>
            </a:r>
            <a:r>
              <a:rPr dirty="0" sz="1100" spc="305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In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meantime,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dedicate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yourself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to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ragù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filling: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peel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finely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slice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onion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.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Stew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chopped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onion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in</a:t>
            </a:r>
          </a:p>
          <a:p>
            <a:pPr marL="19" marR="0">
              <a:lnSpc>
                <a:spcPts val="1240"/>
              </a:lnSpc>
              <a:spcBef>
                <a:spcPts val="25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pan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2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tablespoons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oil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butter,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add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minced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meat;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brown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it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over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high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heat,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add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</a:p>
          <a:p>
            <a:pPr marL="19" marR="0">
              <a:lnSpc>
                <a:spcPts val="1240"/>
              </a:lnSpc>
              <a:spcBef>
                <a:spcPts val="25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wine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let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it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fade.</a:t>
            </a:r>
          </a:p>
          <a:p>
            <a:pPr marL="19" marR="0">
              <a:lnSpc>
                <a:spcPts val="1240"/>
              </a:lnSpc>
              <a:spcBef>
                <a:spcPts val="25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4.</a:t>
            </a:r>
            <a:r>
              <a:rPr dirty="0" sz="1100" spc="305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this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point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add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tomato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puree,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season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salt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pepper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cook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over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low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heat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covering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pot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</a:p>
          <a:p>
            <a:pPr marL="28" marR="0">
              <a:lnSpc>
                <a:spcPts val="1240"/>
              </a:lnSpc>
              <a:spcBef>
                <a:spcPts val="25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lid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for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least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20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minutes.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Halfway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through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cooking,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add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peas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(11-12)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(if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necessary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you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can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add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very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little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hot</a:t>
            </a:r>
          </a:p>
          <a:p>
            <a:pPr marL="28" marR="0">
              <a:lnSpc>
                <a:spcPts val="1240"/>
              </a:lnSpc>
              <a:spcBef>
                <a:spcPts val="25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water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because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sauce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must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be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well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thickened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not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liquid).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0897" y="7371126"/>
            <a:ext cx="7137448" cy="576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1.</a:t>
            </a:r>
          </a:p>
          <a:p>
            <a:pPr marL="0" marR="0">
              <a:lnSpc>
                <a:spcPts val="1240"/>
              </a:lnSpc>
              <a:spcBef>
                <a:spcPts val="25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have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all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fillings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ready.</a:t>
            </a:r>
          </a:p>
          <a:p>
            <a:pPr marL="0" marR="0">
              <a:lnSpc>
                <a:spcPts val="1240"/>
              </a:lnSpc>
              <a:spcBef>
                <a:spcPts val="25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2.</a:t>
            </a:r>
            <a:r>
              <a:rPr dirty="0" sz="1100" spc="1539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Once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rice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has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completely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cooled,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you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can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form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arancini.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To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help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you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form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them,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keep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bowl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full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3335" y="7371126"/>
            <a:ext cx="6895065" cy="1956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While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peas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are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cooking,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dice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Caciocavallo,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baked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ham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mozzarella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cheese.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Thus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you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will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0897" y="7942169"/>
            <a:ext cx="7256224" cy="7667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water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nearby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so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you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can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moisten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your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hands.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Take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couple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tablespoons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rice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time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(about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120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rice),</a:t>
            </a:r>
          </a:p>
          <a:p>
            <a:pPr marL="0" marR="0">
              <a:lnSpc>
                <a:spcPts val="1240"/>
              </a:lnSpc>
              <a:spcBef>
                <a:spcPts val="25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crush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mound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in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center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your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hand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forming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bowl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pour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teaspoon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meat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sauce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filling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inside,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add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</a:p>
          <a:p>
            <a:pPr marL="0" marR="0">
              <a:lnSpc>
                <a:spcPts val="1240"/>
              </a:lnSpc>
              <a:spcBef>
                <a:spcPts val="25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few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cubes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caciocavallo.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close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base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arancino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rice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model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it,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giving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pointed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shape</a:t>
            </a:r>
          </a:p>
          <a:p>
            <a:pPr marL="0" marR="0">
              <a:lnSpc>
                <a:spcPts val="1240"/>
              </a:lnSpc>
              <a:spcBef>
                <a:spcPts val="25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(you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can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give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this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shape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to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all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arancini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stuffed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ragù).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0897" y="8703560"/>
            <a:ext cx="7137999" cy="576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3.</a:t>
            </a:r>
          </a:p>
          <a:p>
            <a:pPr marL="0" marR="0">
              <a:lnSpc>
                <a:spcPts val="1240"/>
              </a:lnSpc>
              <a:spcBef>
                <a:spcPts val="25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this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type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filling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is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traditionally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called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"butter"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shape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them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into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round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shape.</a:t>
            </a:r>
          </a:p>
          <a:p>
            <a:pPr marL="0" marR="0">
              <a:lnSpc>
                <a:spcPts val="1240"/>
              </a:lnSpc>
              <a:spcBef>
                <a:spcPts val="25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4.</a:t>
            </a:r>
            <a:r>
              <a:rPr dirty="0" sz="1100" spc="1539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Once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all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arancini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are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ready,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prepare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batter: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pour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sifted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flour,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pinch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salt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water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into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53335" y="8703560"/>
            <a:ext cx="6714349" cy="1956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While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for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ham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filling,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fill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each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arancino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(about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130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rice)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diced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ham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mozzarella.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filling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00897" y="9274602"/>
            <a:ext cx="7310366" cy="9570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bowl.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Mix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thoroughly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whisk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to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prevent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lumps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from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forming.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dip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arancini,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one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by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one,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into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batter</a:t>
            </a:r>
          </a:p>
          <a:p>
            <a:pPr marL="0" marR="0">
              <a:lnSpc>
                <a:spcPts val="1240"/>
              </a:lnSpc>
              <a:spcBef>
                <a:spcPts val="25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taking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care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to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cover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them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entirely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roll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them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in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breadcrumbs.</a:t>
            </a:r>
          </a:p>
          <a:p>
            <a:pPr marL="0" marR="0">
              <a:lnSpc>
                <a:spcPts val="1240"/>
              </a:lnSpc>
              <a:spcBef>
                <a:spcPts val="25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9.</a:t>
            </a:r>
            <a:r>
              <a:rPr dirty="0" sz="1100" spc="305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In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saucepan,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heat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oil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bring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it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to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temperature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170°,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that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point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fry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one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arancino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time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or</a:t>
            </a:r>
          </a:p>
          <a:p>
            <a:pPr marL="9" marR="0">
              <a:lnSpc>
                <a:spcPts val="1240"/>
              </a:lnSpc>
              <a:spcBef>
                <a:spcPts val="25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maximum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two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so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as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not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to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lower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oil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temperature: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when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they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are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golden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brown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you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can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drain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them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placing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them</a:t>
            </a:r>
          </a:p>
          <a:p>
            <a:pPr marL="9" marR="0">
              <a:lnSpc>
                <a:spcPts val="1240"/>
              </a:lnSpc>
              <a:spcBef>
                <a:spcPts val="25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on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tray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lined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paper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towels.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0907" y="10226340"/>
            <a:ext cx="2888502" cy="1956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10.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At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last….enjoy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hot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Sicilian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rice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100">
                <a:solidFill>
                  <a:srgbClr val="000000"/>
                </a:solidFill>
                <a:latin typeface="EBGCCH+Arimo-Regular"/>
                <a:cs typeface="EBGCCH+Arimo-Regular"/>
              </a:rPr>
              <a:t>balls!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276574" y="10326947"/>
            <a:ext cx="3117377" cy="306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Modern</a:t>
            </a:r>
            <a:r>
              <a:rPr dirty="0" sz="1800" spc="175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Italian</a:t>
            </a:r>
            <a:r>
              <a:rPr dirty="0" sz="1800" spc="175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Cuisine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43800" cy="1068441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36629" y="191123"/>
            <a:ext cx="3010160" cy="3048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MALTAGLIATI</a:t>
            </a:r>
            <a:r>
              <a:rPr dirty="0" sz="1700" spc="37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7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WITH</a:t>
            </a:r>
            <a:r>
              <a:rPr dirty="0" sz="1700" spc="36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7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RAGU’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8377" y="859094"/>
            <a:ext cx="1516619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UIAOPG+Arimo-Bold"/>
                <a:cs typeface="UIAOPG+Arimo-Bold"/>
              </a:rPr>
              <a:t>INGREDIENTS: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8377" y="1125581"/>
            <a:ext cx="2574498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FOR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MALTAGLIATI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PASTA: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1000g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00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Flour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8377" y="1658555"/>
            <a:ext cx="1676110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600g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(or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10)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Eggs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8377" y="2191528"/>
            <a:ext cx="1209907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FOR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RAGÙ: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8377" y="2458015"/>
            <a:ext cx="1887741" cy="783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900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Minced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beef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800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Tomato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sauce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120g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Celery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8377" y="3257475"/>
            <a:ext cx="1136668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120g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Onion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8377" y="3523962"/>
            <a:ext cx="1157580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120g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Carrot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8377" y="3790449"/>
            <a:ext cx="2268436" cy="783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170g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Extra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virgin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olive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oil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Black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pepper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10g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Salt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8377" y="4589909"/>
            <a:ext cx="946134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Laurel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8377" y="5700226"/>
            <a:ext cx="2796075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UIAOPG+Arimo-Bold"/>
                <a:cs typeface="UIAOPG+Arimo-Bold"/>
              </a:rPr>
              <a:t>METHOD</a:t>
            </a:r>
            <a:r>
              <a:rPr dirty="0" sz="1500" spc="41">
                <a:solidFill>
                  <a:srgbClr val="000000"/>
                </a:solidFill>
                <a:latin typeface="UIAOPG+Arimo-Bold"/>
                <a:cs typeface="UIAOPG+Arimo-Bold"/>
              </a:rPr>
              <a:t> </a:t>
            </a:r>
            <a:r>
              <a:rPr dirty="0" sz="1500">
                <a:solidFill>
                  <a:srgbClr val="000000"/>
                </a:solidFill>
                <a:latin typeface="UIAOPG+Arimo-Bold"/>
                <a:cs typeface="UIAOPG+Arimo-Bold"/>
              </a:rPr>
              <a:t>OF</a:t>
            </a:r>
            <a:r>
              <a:rPr dirty="0" sz="1500" spc="41">
                <a:solidFill>
                  <a:srgbClr val="000000"/>
                </a:solidFill>
                <a:latin typeface="UIAOPG+Arimo-Bold"/>
                <a:cs typeface="UIAOPG+Arimo-Bold"/>
              </a:rPr>
              <a:t> </a:t>
            </a:r>
            <a:r>
              <a:rPr dirty="0" sz="1500">
                <a:solidFill>
                  <a:srgbClr val="000000"/>
                </a:solidFill>
                <a:latin typeface="UIAOPG+Arimo-Bold"/>
                <a:cs typeface="UIAOPG+Arimo-Bold"/>
              </a:rPr>
              <a:t>PREPARATION: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78377" y="5966712"/>
            <a:ext cx="311146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54246" y="5966712"/>
            <a:ext cx="6311091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Arrange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flour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fountain,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put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eggs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middle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fountain,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78377" y="6233199"/>
            <a:ext cx="6914108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combine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ingredients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knead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dough.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let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rest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fridge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for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30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mins.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78377" y="6766173"/>
            <a:ext cx="6886390" cy="10502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2.</a:t>
            </a:r>
            <a:r>
              <a:rPr dirty="0" sz="1500" spc="831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Roll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out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dough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giving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typical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shape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maltagliati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pasta.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3.</a:t>
            </a:r>
            <a:r>
              <a:rPr dirty="0" sz="1500" spc="831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Pour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some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water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into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large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pot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salt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it.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Let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boil.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4.</a:t>
            </a:r>
            <a:r>
              <a:rPr dirty="0" sz="1500" spc="831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Cook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pasta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into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pot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boiling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water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when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it's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ready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drain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it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5.</a:t>
            </a:r>
            <a:r>
              <a:rPr dirty="0" sz="1500" spc="831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Chop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celery,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carrots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onion.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78377" y="7832120"/>
            <a:ext cx="7050899" cy="7837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6.</a:t>
            </a:r>
            <a:r>
              <a:rPr dirty="0" sz="1500" spc="831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Brown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them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extra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virgin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olive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oil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into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pan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7.</a:t>
            </a:r>
            <a:r>
              <a:rPr dirty="0" sz="1500" spc="831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minced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beef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when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ready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pour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tomato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sauce,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some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water,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salt,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black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pepper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laurel.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78377" y="8631580"/>
            <a:ext cx="2998360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8.</a:t>
            </a:r>
            <a:r>
              <a:rPr dirty="0" sz="1500" spc="1247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Cook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sauce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for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two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hours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78377" y="8898066"/>
            <a:ext cx="6130112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9.</a:t>
            </a:r>
            <a:r>
              <a:rPr dirty="0" sz="1500" spc="831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Season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Maltagliati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tomato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sauce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(called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ragù)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serve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it.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20039" y="10313195"/>
            <a:ext cx="3550999" cy="306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Traditional</a:t>
            </a:r>
            <a:r>
              <a:rPr dirty="0" sz="1800" spc="176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Italian</a:t>
            </a:r>
            <a:r>
              <a:rPr dirty="0" sz="1800" spc="175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Cuisine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43800" cy="10684416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5016" y="143255"/>
            <a:ext cx="3348932" cy="351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SALAME</a:t>
            </a:r>
            <a:r>
              <a:rPr dirty="0" sz="2000" spc="44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20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DI</a:t>
            </a:r>
            <a:r>
              <a:rPr dirty="0" sz="2000" spc="44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20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CIOCCOLATO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8377" y="1253609"/>
            <a:ext cx="1516619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UIAOPG+Arimo-Bold"/>
                <a:cs typeface="UIAOPG+Arimo-Bold"/>
              </a:rPr>
              <a:t>INGREDIENTS: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8377" y="1520096"/>
            <a:ext cx="1919621" cy="783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200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dark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chocolate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100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dry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biscuits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100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butter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8377" y="2319556"/>
            <a:ext cx="1157766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150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sugar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8377" y="2586043"/>
            <a:ext cx="2184044" cy="783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10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dark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cocoa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powder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FOR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GARNISH: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Icing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sugar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(to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taste)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6591" y="4697188"/>
            <a:ext cx="2796075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UIAOPG+Arimo-Bold"/>
                <a:cs typeface="UIAOPG+Arimo-Bold"/>
              </a:rPr>
              <a:t>METHOD</a:t>
            </a:r>
            <a:r>
              <a:rPr dirty="0" sz="1500" spc="41">
                <a:solidFill>
                  <a:srgbClr val="000000"/>
                </a:solidFill>
                <a:latin typeface="UIAOPG+Arimo-Bold"/>
                <a:cs typeface="UIAOPG+Arimo-Bold"/>
              </a:rPr>
              <a:t> </a:t>
            </a:r>
            <a:r>
              <a:rPr dirty="0" sz="1500">
                <a:solidFill>
                  <a:srgbClr val="000000"/>
                </a:solidFill>
                <a:latin typeface="UIAOPG+Arimo-Bold"/>
                <a:cs typeface="UIAOPG+Arimo-Bold"/>
              </a:rPr>
              <a:t>OF</a:t>
            </a:r>
            <a:r>
              <a:rPr dirty="0" sz="1500" spc="41">
                <a:solidFill>
                  <a:srgbClr val="000000"/>
                </a:solidFill>
                <a:latin typeface="UIAOPG+Arimo-Bold"/>
                <a:cs typeface="UIAOPG+Arimo-Bold"/>
              </a:rPr>
              <a:t> </a:t>
            </a:r>
            <a:r>
              <a:rPr dirty="0" sz="1500">
                <a:solidFill>
                  <a:srgbClr val="000000"/>
                </a:solidFill>
                <a:latin typeface="UIAOPG+Arimo-Bold"/>
                <a:cs typeface="UIAOPG+Arimo-Bold"/>
              </a:rPr>
              <a:t>PREPARATION: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6591" y="4963675"/>
            <a:ext cx="7178066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1.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Start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by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chopping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dark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chocolate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knife,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melt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bain-marie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then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let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cool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6591" y="5496649"/>
            <a:ext cx="6585439" cy="51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2.</a:t>
            </a:r>
            <a:r>
              <a:rPr dirty="0" sz="1500" spc="415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Meanwhile,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put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butter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sugar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bowl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start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mix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electric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mixer.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86591" y="6029622"/>
            <a:ext cx="7146166" cy="10502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3.</a:t>
            </a:r>
            <a:r>
              <a:rPr dirty="0" sz="1500" spc="415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When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butter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has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become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creamy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cool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melted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chocolate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dark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cocoa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powder,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mix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until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becomes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homogeneous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dough.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4.</a:t>
            </a:r>
            <a:r>
              <a:rPr dirty="0" sz="1500" spc="415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Crumble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dry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biscuits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your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hands,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them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dough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rub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spatula.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6591" y="7095569"/>
            <a:ext cx="7061772" cy="131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5.</a:t>
            </a:r>
            <a:r>
              <a:rPr dirty="0" sz="1500" spc="415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Pour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mix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middle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some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baking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paper,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shape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dough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your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hands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into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cylinder.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Wrap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baking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paper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roll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out.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6.</a:t>
            </a:r>
            <a:r>
              <a:rPr dirty="0" sz="1500" spc="415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Close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ends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baking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paper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let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cool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refrigerator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for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3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hours.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7.</a:t>
            </a:r>
            <a:r>
              <a:rPr dirty="0" sz="1500" spc="831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When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cooled,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remove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baking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paper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sprinkle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some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icing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sugar.</a:t>
            </a:r>
          </a:p>
          <a:p>
            <a:pPr marL="0" marR="0">
              <a:lnSpc>
                <a:spcPts val="1674"/>
              </a:lnSpc>
              <a:spcBef>
                <a:spcPts val="423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Now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you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can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taste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your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salame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di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BGCCH+Arimo-Regular"/>
                <a:cs typeface="EBGCCH+Arimo-Regular"/>
              </a:rPr>
              <a:t>cioccolato!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0039" y="10313195"/>
            <a:ext cx="3550999" cy="306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Traditional</a:t>
            </a:r>
            <a:r>
              <a:rPr dirty="0" sz="1800" spc="176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Italian</a:t>
            </a:r>
            <a:r>
              <a:rPr dirty="0" sz="1800" spc="175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Cuisine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56918" y="191469"/>
            <a:ext cx="3788480" cy="305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MONDEGHILI</a:t>
            </a:r>
            <a:r>
              <a:rPr dirty="0" sz="1700" spc="37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7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(MILAN</a:t>
            </a:r>
            <a:r>
              <a:rPr dirty="0" sz="1700" spc="37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 </a:t>
            </a:r>
            <a:r>
              <a:rPr dirty="0" sz="1700">
                <a:solidFill>
                  <a:srgbClr val="ffffff"/>
                </a:solidFill>
                <a:latin typeface="WUCFWV+OpenSauceOne-SemiBold"/>
                <a:cs typeface="WUCFWV+OpenSauceOne-SemiBold"/>
              </a:rPr>
              <a:t>MEATBALLS)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7074" y="839824"/>
            <a:ext cx="2537231" cy="1051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BBMIOE+Arimo-Bold"/>
                <a:cs typeface="BBMIOE+Arimo-Bold"/>
              </a:rPr>
              <a:t>INGREDIENTS:</a:t>
            </a:r>
          </a:p>
          <a:p>
            <a:pPr marL="0" marR="0">
              <a:lnSpc>
                <a:spcPts val="1677"/>
              </a:lnSpc>
              <a:spcBef>
                <a:spcPts val="424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300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beef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tenderloin</a:t>
            </a:r>
          </a:p>
          <a:p>
            <a:pPr marL="52877" marR="0">
              <a:lnSpc>
                <a:spcPts val="1677"/>
              </a:lnSpc>
              <a:spcBef>
                <a:spcPts val="424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20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Grana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Padano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cheese</a:t>
            </a:r>
          </a:p>
          <a:p>
            <a:pPr marL="0" marR="0">
              <a:lnSpc>
                <a:spcPts val="1677"/>
              </a:lnSpc>
              <a:spcBef>
                <a:spcPts val="424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Lemon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zest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7074" y="1907476"/>
            <a:ext cx="819962" cy="251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1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celery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7074" y="2174389"/>
            <a:ext cx="798737" cy="251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1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carrot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7074" y="2441302"/>
            <a:ext cx="777884" cy="251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1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onion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7074" y="2708216"/>
            <a:ext cx="1869481" cy="784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5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chopped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parsley</a:t>
            </a:r>
          </a:p>
          <a:p>
            <a:pPr marL="0" marR="0">
              <a:lnSpc>
                <a:spcPts val="1677"/>
              </a:lnSpc>
              <a:spcBef>
                <a:spcPts val="424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130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stale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bread</a:t>
            </a:r>
          </a:p>
          <a:p>
            <a:pPr marL="0" marR="0">
              <a:lnSpc>
                <a:spcPts val="1677"/>
              </a:lnSpc>
              <a:spcBef>
                <a:spcPts val="424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80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milk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7074" y="3508955"/>
            <a:ext cx="2070467" cy="5180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Black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pepper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(to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taste)</a:t>
            </a:r>
          </a:p>
          <a:p>
            <a:pPr marL="0" marR="0">
              <a:lnSpc>
                <a:spcPts val="1677"/>
              </a:lnSpc>
              <a:spcBef>
                <a:spcPts val="424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Salt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(to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taste)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7074" y="4042782"/>
            <a:ext cx="3171186" cy="1051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Nutmeg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(to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taste)</a:t>
            </a:r>
          </a:p>
          <a:p>
            <a:pPr marL="0" marR="0">
              <a:lnSpc>
                <a:spcPts val="1677"/>
              </a:lnSpc>
              <a:spcBef>
                <a:spcPts val="424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BBMIOE+Arimo-Bold"/>
                <a:cs typeface="BBMIOE+Arimo-Bold"/>
              </a:rPr>
              <a:t>For</a:t>
            </a:r>
            <a:r>
              <a:rPr dirty="0" sz="1500" spc="41">
                <a:solidFill>
                  <a:srgbClr val="000000"/>
                </a:solidFill>
                <a:latin typeface="BBMIOE+Arimo-Bold"/>
                <a:cs typeface="BBMIOE+Arimo-Bold"/>
              </a:rPr>
              <a:t> </a:t>
            </a:r>
            <a:r>
              <a:rPr dirty="0" sz="1500">
                <a:solidFill>
                  <a:srgbClr val="000000"/>
                </a:solidFill>
                <a:latin typeface="BBMIOE+Arimo-Bold"/>
                <a:cs typeface="BBMIOE+Arimo-Bold"/>
              </a:rPr>
              <a:t>the</a:t>
            </a:r>
            <a:r>
              <a:rPr dirty="0" sz="1500" spc="41">
                <a:solidFill>
                  <a:srgbClr val="000000"/>
                </a:solidFill>
                <a:latin typeface="BBMIOE+Arimo-Bold"/>
                <a:cs typeface="BBMIOE+Arimo-Bold"/>
              </a:rPr>
              <a:t> </a:t>
            </a:r>
            <a:r>
              <a:rPr dirty="0" sz="1500">
                <a:solidFill>
                  <a:srgbClr val="000000"/>
                </a:solidFill>
                <a:latin typeface="BBMIOE+Arimo-Bold"/>
                <a:cs typeface="BBMIOE+Arimo-Bold"/>
              </a:rPr>
              <a:t>breading</a:t>
            </a:r>
            <a:r>
              <a:rPr dirty="0" sz="1500" spc="41">
                <a:solidFill>
                  <a:srgbClr val="000000"/>
                </a:solidFill>
                <a:latin typeface="BBMIOE+Arimo-Bold"/>
                <a:cs typeface="BBMIOE+Arimo-Bold"/>
              </a:rPr>
              <a:t> </a:t>
            </a:r>
            <a:r>
              <a:rPr dirty="0" sz="1500">
                <a:solidFill>
                  <a:srgbClr val="000000"/>
                </a:solidFill>
                <a:latin typeface="BBMIOE+Arimo-Bold"/>
                <a:cs typeface="BBMIOE+Arimo-Bold"/>
              </a:rPr>
              <a:t>and</a:t>
            </a:r>
            <a:r>
              <a:rPr dirty="0" sz="1500" spc="41">
                <a:solidFill>
                  <a:srgbClr val="000000"/>
                </a:solidFill>
                <a:latin typeface="BBMIOE+Arimo-Bold"/>
                <a:cs typeface="BBMIOE+Arimo-Bold"/>
              </a:rPr>
              <a:t> </a:t>
            </a:r>
            <a:r>
              <a:rPr dirty="0" sz="1500">
                <a:solidFill>
                  <a:srgbClr val="000000"/>
                </a:solidFill>
                <a:latin typeface="BBMIOE+Arimo-Bold"/>
                <a:cs typeface="BBMIOE+Arimo-Bold"/>
              </a:rPr>
              <a:t>the</a:t>
            </a:r>
            <a:r>
              <a:rPr dirty="0" sz="1500" spc="41">
                <a:solidFill>
                  <a:srgbClr val="000000"/>
                </a:solidFill>
                <a:latin typeface="BBMIOE+Arimo-Bold"/>
                <a:cs typeface="BBMIOE+Arimo-Bold"/>
              </a:rPr>
              <a:t> </a:t>
            </a:r>
            <a:r>
              <a:rPr dirty="0" sz="1500">
                <a:solidFill>
                  <a:srgbClr val="000000"/>
                </a:solidFill>
                <a:latin typeface="BBMIOE+Arimo-Bold"/>
                <a:cs typeface="BBMIOE+Arimo-Bold"/>
              </a:rPr>
              <a:t>cooking</a:t>
            </a:r>
          </a:p>
          <a:p>
            <a:pPr marL="52877" marR="0">
              <a:lnSpc>
                <a:spcPts val="1677"/>
              </a:lnSpc>
              <a:spcBef>
                <a:spcPts val="424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8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tablespoons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bread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crumbs</a:t>
            </a:r>
          </a:p>
          <a:p>
            <a:pPr marL="0" marR="0">
              <a:lnSpc>
                <a:spcPts val="1677"/>
              </a:lnSpc>
              <a:spcBef>
                <a:spcPts val="424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250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g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butter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87074" y="5474104"/>
            <a:ext cx="2800308" cy="251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BBMIOE+Arimo-Bold"/>
                <a:cs typeface="BBMIOE+Arimo-Bold"/>
              </a:rPr>
              <a:t>METHOD</a:t>
            </a:r>
            <a:r>
              <a:rPr dirty="0" sz="1500" spc="41">
                <a:solidFill>
                  <a:srgbClr val="000000"/>
                </a:solidFill>
                <a:latin typeface="BBMIOE+Arimo-Bold"/>
                <a:cs typeface="BBMIOE+Arimo-Bold"/>
              </a:rPr>
              <a:t> </a:t>
            </a:r>
            <a:r>
              <a:rPr dirty="0" sz="1500">
                <a:solidFill>
                  <a:srgbClr val="000000"/>
                </a:solidFill>
                <a:latin typeface="BBMIOE+Arimo-Bold"/>
                <a:cs typeface="BBMIOE+Arimo-Bold"/>
              </a:rPr>
              <a:t>OF</a:t>
            </a:r>
            <a:r>
              <a:rPr dirty="0" sz="1500" spc="41">
                <a:solidFill>
                  <a:srgbClr val="000000"/>
                </a:solidFill>
                <a:latin typeface="BBMIOE+Arimo-Bold"/>
                <a:cs typeface="BBMIOE+Arimo-Bold"/>
              </a:rPr>
              <a:t> </a:t>
            </a:r>
            <a:r>
              <a:rPr dirty="0" sz="1500">
                <a:solidFill>
                  <a:srgbClr val="000000"/>
                </a:solidFill>
                <a:latin typeface="BBMIOE+Arimo-Bold"/>
                <a:cs typeface="BBMIOE+Arimo-Bold"/>
              </a:rPr>
              <a:t>PREPARATION: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7074" y="5741018"/>
            <a:ext cx="7157850" cy="784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1.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Start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by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preparing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broth: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celery,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onion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carrot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some</a:t>
            </a:r>
          </a:p>
          <a:p>
            <a:pPr marL="0" marR="0">
              <a:lnSpc>
                <a:spcPts val="1677"/>
              </a:lnSpc>
              <a:spcBef>
                <a:spcPts val="424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water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let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boil.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When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broth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is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boiling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tenderloin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let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cook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until</a:t>
            </a:r>
          </a:p>
          <a:p>
            <a:pPr marL="0" marR="0">
              <a:lnSpc>
                <a:spcPts val="1677"/>
              </a:lnSpc>
              <a:spcBef>
                <a:spcPts val="424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meat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is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soft.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7074" y="6541757"/>
            <a:ext cx="6734353" cy="18525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2.</a:t>
            </a:r>
            <a:r>
              <a:rPr dirty="0" sz="1500" spc="415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When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meat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is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ready,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turn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off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heat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let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cool.</a:t>
            </a:r>
          </a:p>
          <a:p>
            <a:pPr marL="0" marR="0">
              <a:lnSpc>
                <a:spcPts val="1677"/>
              </a:lnSpc>
              <a:spcBef>
                <a:spcPts val="424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3.</a:t>
            </a:r>
            <a:r>
              <a:rPr dirty="0" sz="1500" spc="415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Meanwhile,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pour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bread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into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bowl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milk.</a:t>
            </a:r>
          </a:p>
          <a:p>
            <a:pPr marL="0" marR="0">
              <a:lnSpc>
                <a:spcPts val="1677"/>
              </a:lnSpc>
              <a:spcBef>
                <a:spcPts val="424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4.</a:t>
            </a:r>
            <a:r>
              <a:rPr dirty="0" sz="1500" spc="415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When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bread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is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soft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meat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pass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them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into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meat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grinder.</a:t>
            </a:r>
          </a:p>
          <a:p>
            <a:pPr marL="0" marR="0">
              <a:lnSpc>
                <a:spcPts val="1677"/>
              </a:lnSpc>
              <a:spcBef>
                <a:spcPts val="424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5.</a:t>
            </a:r>
            <a:r>
              <a:rPr dirty="0" sz="1500" spc="415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Add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lemon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zest,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egg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grated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cheese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spices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</a:p>
          <a:p>
            <a:pPr marL="0" marR="0">
              <a:lnSpc>
                <a:spcPts val="1677"/>
              </a:lnSpc>
              <a:spcBef>
                <a:spcPts val="424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mixture.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Mix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dough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hands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until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it’s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homogeneous.</a:t>
            </a:r>
          </a:p>
          <a:p>
            <a:pPr marL="0" marR="0">
              <a:lnSpc>
                <a:spcPts val="1677"/>
              </a:lnSpc>
              <a:spcBef>
                <a:spcPts val="424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6.</a:t>
            </a:r>
            <a:r>
              <a:rPr dirty="0" sz="1500" spc="415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At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this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point,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shape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35g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of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dough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into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an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oval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coat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it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with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bread</a:t>
            </a:r>
          </a:p>
          <a:p>
            <a:pPr marL="0" marR="0">
              <a:lnSpc>
                <a:spcPts val="1677"/>
              </a:lnSpc>
              <a:spcBef>
                <a:spcPts val="424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crumbs.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87074" y="8410150"/>
            <a:ext cx="7083542" cy="7849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7.</a:t>
            </a:r>
            <a:r>
              <a:rPr dirty="0" sz="1500" spc="415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For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cooking,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melt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butter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in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a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nonstick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pan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and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then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cook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Mondeghili</a:t>
            </a:r>
          </a:p>
          <a:p>
            <a:pPr marL="0" marR="0">
              <a:lnSpc>
                <a:spcPts val="1677"/>
              </a:lnSpc>
              <a:spcBef>
                <a:spcPts val="424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into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butter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for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2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minutes.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When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they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are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ready,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pour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them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on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some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blotting</a:t>
            </a:r>
          </a:p>
          <a:p>
            <a:pPr marL="0" marR="0">
              <a:lnSpc>
                <a:spcPts val="1677"/>
              </a:lnSpc>
              <a:spcBef>
                <a:spcPts val="424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paper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to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absorb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some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excess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oil.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Now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the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Mondeghili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is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 </a:t>
            </a:r>
            <a:r>
              <a:rPr dirty="0" sz="1500">
                <a:solidFill>
                  <a:srgbClr val="000000"/>
                </a:solidFill>
                <a:latin typeface="EAVLUP+Arimo-Regular"/>
                <a:cs typeface="EAVLUP+Arimo-Regular"/>
              </a:rPr>
              <a:t>ready!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0745" y="10330538"/>
            <a:ext cx="3556658" cy="3068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Traditional</a:t>
            </a:r>
            <a:r>
              <a:rPr dirty="0" sz="1800" spc="176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Italian</a:t>
            </a:r>
            <a:r>
              <a:rPr dirty="0" sz="1800" spc="177">
                <a:solidFill>
                  <a:srgbClr val="000000"/>
                </a:solidFill>
                <a:latin typeface="CWTJDS+DejaVuSerif-Bold"/>
                <a:cs typeface="CWTJDS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CWTJDS+DejaVuSerif-Bold"/>
                <a:cs typeface="CWTJDS+DejaVuSerif-Bold"/>
              </a:rPr>
              <a:t>Cuisine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438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6448" y="122069"/>
            <a:ext cx="2880760" cy="4304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89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JOHIFM+OpenSauceOne-SemiBold"/>
                <a:cs typeface="JOHIFM+OpenSauceOne-SemiBold"/>
              </a:rPr>
              <a:t>Çökertme</a:t>
            </a:r>
            <a:r>
              <a:rPr dirty="0" sz="2500" spc="54">
                <a:solidFill>
                  <a:srgbClr val="ffffff"/>
                </a:solidFill>
                <a:latin typeface="JOHIFM+OpenSauceOne-SemiBold"/>
                <a:cs typeface="JOHIFM+OpenSauceOne-SemiBold"/>
              </a:rPr>
              <a:t> </a:t>
            </a:r>
            <a:r>
              <a:rPr dirty="0" sz="2500">
                <a:solidFill>
                  <a:srgbClr val="ffffff"/>
                </a:solidFill>
                <a:latin typeface="JOHIFM+OpenSauceOne-SemiBold"/>
                <a:cs typeface="JOHIFM+OpenSauceOne-SemiBold"/>
              </a:rPr>
              <a:t>Kebabı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3949" y="1137629"/>
            <a:ext cx="1087399" cy="2790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ERINQF+Arimo-BoldItalic"/>
                <a:cs typeface="ERINQF+Arimo-BoldItalic"/>
              </a:rPr>
              <a:t>Materials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3949" y="1429062"/>
            <a:ext cx="2514890" cy="4839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250-300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gr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julienne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cut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meat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2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tablespoons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oil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3949" y="1923965"/>
            <a:ext cx="1586595" cy="2365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2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cloves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garlic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3949" y="2171417"/>
            <a:ext cx="1665940" cy="2365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teaspoon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salt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3949" y="2418868"/>
            <a:ext cx="1415678" cy="2365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Other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Materials;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3949" y="2666320"/>
            <a:ext cx="2386550" cy="4839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4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full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tablespoons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yogurt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2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cloves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garlic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3949" y="3161223"/>
            <a:ext cx="2277548" cy="4839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pinch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salt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(for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yogurt)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4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medium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potatoes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3949" y="3656126"/>
            <a:ext cx="2771482" cy="4839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teaspoon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salt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(for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potatoes)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Oil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(for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frying)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93949" y="4151029"/>
            <a:ext cx="4094508" cy="4839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spoon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tomato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pepper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sauce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tomato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paste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spoon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oil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94097" y="5367275"/>
            <a:ext cx="954881" cy="2892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JLJSN+OpenSauceOne-SemiBoldItalic"/>
                <a:cs typeface="RJLJSN+OpenSauceOne-SemiBoldItalic"/>
              </a:rPr>
              <a:t>Recꢀpe</a:t>
            </a:r>
            <a:r>
              <a:rPr dirty="0" sz="1600" spc="34">
                <a:solidFill>
                  <a:srgbClr val="000000"/>
                </a:solidFill>
                <a:latin typeface="RJLJSN+OpenSauceOne-SemiBoldItalic"/>
                <a:cs typeface="RJLJSN+OpenSauceOne-SemiBoldItalic"/>
              </a:rPr>
              <a:t> </a:t>
            </a:r>
            <a:r>
              <a:rPr dirty="0" sz="1600">
                <a:solidFill>
                  <a:srgbClr val="000000"/>
                </a:solidFill>
                <a:latin typeface="RJLJSN+OpenSauceOne-SemiBoldItalic"/>
                <a:cs typeface="RJLJSN+OpenSauceOne-SemiBoldItalic"/>
              </a:rPr>
              <a:t>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93949" y="5763454"/>
            <a:ext cx="6460205" cy="4839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marinate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meat,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put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bowl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mix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with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olive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oil,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salt,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pepper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vinegar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leave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least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half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hour.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3949" y="6258358"/>
            <a:ext cx="6836119" cy="731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2.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prepare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tomato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sauce,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take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½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tea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glass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olive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oil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pan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heat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it.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Add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tomato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paste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fry.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Add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grated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tomatoes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cook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until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water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absorbed.</a:t>
            </a:r>
          </a:p>
          <a:p>
            <a:pPr marL="0" marR="0">
              <a:lnSpc>
                <a:spcPts val="1562"/>
              </a:lnSpc>
              <a:spcBef>
                <a:spcPts val="3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Add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salt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sugar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mix.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Close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bottom.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93949" y="7000713"/>
            <a:ext cx="6904452" cy="12263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3.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Quickly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cook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meat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well-heated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pan.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Allow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them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cook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without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letting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them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release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their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juices,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stirring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occasionally.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Season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with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salt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pepper.</a:t>
            </a:r>
          </a:p>
          <a:p>
            <a:pPr marL="0" marR="0">
              <a:lnSpc>
                <a:spcPts val="1562"/>
              </a:lnSpc>
              <a:spcBef>
                <a:spcPts val="3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4.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Peel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skin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potatoes,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cut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them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into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matchstick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fines,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put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them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bowl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cold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water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leave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them.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Strain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through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strainer,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wash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dry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clean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kitchen</a:t>
            </a:r>
          </a:p>
          <a:p>
            <a:pPr marL="0" marR="0">
              <a:lnSpc>
                <a:spcPts val="1562"/>
              </a:lnSpc>
              <a:spcBef>
                <a:spcPts val="3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towel.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Fry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heated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oil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until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crispy.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Fried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potatoes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paper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towel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93949" y="8237973"/>
            <a:ext cx="6895260" cy="731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take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it,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drain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excess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oil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transfer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serving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plate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before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cools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down.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Pour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garlic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yogurt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top,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pour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tomato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sauce.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Put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cooked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meat</a:t>
            </a:r>
          </a:p>
          <a:p>
            <a:pPr marL="0" marR="0">
              <a:lnSpc>
                <a:spcPts val="1562"/>
              </a:lnSpc>
              <a:spcBef>
                <a:spcPts val="3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them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serve.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41915" y="10341336"/>
            <a:ext cx="3265486" cy="306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Modern</a:t>
            </a:r>
            <a:r>
              <a:rPr dirty="0" sz="1800" spc="175">
                <a:solidFill>
                  <a:srgbClr val="000000"/>
                </a:solidFill>
                <a:latin typeface="LQWGRJ+DejaVuSerif-Bold"/>
                <a:cs typeface="LQWGRJ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Turkish</a:t>
            </a:r>
            <a:r>
              <a:rPr dirty="0" sz="1800" spc="175">
                <a:solidFill>
                  <a:srgbClr val="000000"/>
                </a:solidFill>
                <a:latin typeface="LQWGRJ+DejaVuSerif-Bold"/>
                <a:cs typeface="LQWGRJ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Cuisine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439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439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439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439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43800" cy="1068441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2551" y="108772"/>
            <a:ext cx="2152118" cy="4304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89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JOHIFM+OpenSauceOne-SemiBold"/>
                <a:cs typeface="JOHIFM+OpenSauceOne-SemiBold"/>
              </a:rPr>
              <a:t>Pꢀlꢀç</a:t>
            </a:r>
            <a:r>
              <a:rPr dirty="0" sz="2500" spc="54">
                <a:solidFill>
                  <a:srgbClr val="ffffff"/>
                </a:solidFill>
                <a:latin typeface="JOHIFM+OpenSauceOne-SemiBold"/>
                <a:cs typeface="JOHIFM+OpenSauceOne-SemiBold"/>
              </a:rPr>
              <a:t> </a:t>
            </a:r>
            <a:r>
              <a:rPr dirty="0" sz="2500">
                <a:solidFill>
                  <a:srgbClr val="ffffff"/>
                </a:solidFill>
                <a:latin typeface="JOHIFM+OpenSauceOne-SemiBold"/>
                <a:cs typeface="JOHIFM+OpenSauceOne-SemiBold"/>
              </a:rPr>
              <a:t>Topkapı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70" y="759308"/>
            <a:ext cx="1100123" cy="264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ERINQF+Arimo-BoldItalic"/>
                <a:cs typeface="ERINQF+Arimo-BoldItalic"/>
              </a:rPr>
              <a:t>Materials: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70" y="1001211"/>
            <a:ext cx="2297666" cy="8646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7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boneless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chicken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thighs</a:t>
            </a:r>
          </a:p>
          <a:p>
            <a:pPr marL="0" marR="0">
              <a:lnSpc>
                <a:spcPts val="1562"/>
              </a:lnSpc>
              <a:spcBef>
                <a:spcPts val="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Juice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half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lemon</a:t>
            </a:r>
          </a:p>
          <a:p>
            <a:pPr marL="0" marR="0">
              <a:lnSpc>
                <a:spcPts val="1562"/>
              </a:lnSpc>
              <a:spcBef>
                <a:spcPts val="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5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tablespoons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olive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oil</a:t>
            </a:r>
          </a:p>
          <a:p>
            <a:pPr marL="0" marR="0">
              <a:lnSpc>
                <a:spcPts val="1562"/>
              </a:lnSpc>
              <a:spcBef>
                <a:spcPts val="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•Salt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1894" y="1838742"/>
            <a:ext cx="1682329" cy="2365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stuffed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rice;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70" y="2048124"/>
            <a:ext cx="2781281" cy="1283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Rice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(1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tablespoon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each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leg)</a:t>
            </a:r>
          </a:p>
          <a:p>
            <a:pPr marL="0" marR="0">
              <a:lnSpc>
                <a:spcPts val="1562"/>
              </a:lnSpc>
              <a:spcBef>
                <a:spcPts val="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2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tablespoons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lamb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liver</a:t>
            </a:r>
          </a:p>
          <a:p>
            <a:pPr marL="0" marR="0">
              <a:lnSpc>
                <a:spcPts val="1562"/>
              </a:lnSpc>
              <a:spcBef>
                <a:spcPts val="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tablespoon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currants</a:t>
            </a:r>
          </a:p>
          <a:p>
            <a:pPr marL="0" marR="0">
              <a:lnSpc>
                <a:spcPts val="1562"/>
              </a:lnSpc>
              <a:spcBef>
                <a:spcPts val="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onion</a:t>
            </a:r>
          </a:p>
          <a:p>
            <a:pPr marL="0" marR="0">
              <a:lnSpc>
                <a:spcPts val="1562"/>
              </a:lnSpc>
              <a:spcBef>
                <a:spcPts val="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tablespoon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pine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nuts</a:t>
            </a:r>
          </a:p>
          <a:p>
            <a:pPr marL="0" marR="0">
              <a:lnSpc>
                <a:spcPts val="1562"/>
              </a:lnSpc>
              <a:spcBef>
                <a:spcPts val="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Salt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70" y="3304420"/>
            <a:ext cx="875871" cy="2365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Allspice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3870" y="3513802"/>
            <a:ext cx="3413354" cy="1283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3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tablespoons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oil</a:t>
            </a:r>
          </a:p>
          <a:p>
            <a:pPr marL="0" marR="0">
              <a:lnSpc>
                <a:spcPts val="1562"/>
              </a:lnSpc>
              <a:spcBef>
                <a:spcPts val="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tablespoon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butter</a:t>
            </a:r>
          </a:p>
          <a:p>
            <a:pPr marL="0" marR="0">
              <a:lnSpc>
                <a:spcPts val="1562"/>
              </a:lnSpc>
              <a:spcBef>
                <a:spcPts val="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Hot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water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(not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exceed)</a:t>
            </a:r>
          </a:p>
          <a:p>
            <a:pPr marL="0" marR="0">
              <a:lnSpc>
                <a:spcPts val="1562"/>
              </a:lnSpc>
              <a:spcBef>
                <a:spcPts val="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rub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thighs;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(although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not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optional)</a:t>
            </a:r>
          </a:p>
          <a:p>
            <a:pPr marL="0" marR="0">
              <a:lnSpc>
                <a:spcPts val="1562"/>
              </a:lnSpc>
              <a:spcBef>
                <a:spcPts val="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teaspoon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yogurt</a:t>
            </a:r>
          </a:p>
          <a:p>
            <a:pPr marL="0" marR="0">
              <a:lnSpc>
                <a:spcPts val="1562"/>
              </a:lnSpc>
              <a:spcBef>
                <a:spcPts val="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teaspoon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tomato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paste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8617" y="5022345"/>
            <a:ext cx="942119" cy="264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ERINQF+Arimo-BoldItalic"/>
                <a:cs typeface="ERINQF+Arimo-BoldItalic"/>
              </a:rPr>
              <a:t>Recipe</a:t>
            </a:r>
            <a:r>
              <a:rPr dirty="0" sz="1600" spc="44">
                <a:solidFill>
                  <a:srgbClr val="000000"/>
                </a:solidFill>
                <a:latin typeface="ERINQF+Arimo-BoldItalic"/>
                <a:cs typeface="ERINQF+Arimo-BoldItalic"/>
              </a:rPr>
              <a:t> </a:t>
            </a:r>
            <a:r>
              <a:rPr dirty="0" sz="1600">
                <a:solidFill>
                  <a:srgbClr val="000000"/>
                </a:solidFill>
                <a:latin typeface="ERINQF+Arimo-BoldItalic"/>
                <a:cs typeface="ERINQF+Arimo-BoldItalic"/>
              </a:rPr>
              <a:t>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8617" y="5302318"/>
            <a:ext cx="7092539" cy="731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Boneless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thighs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are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thinned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little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put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sauce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prepared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from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lemon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juice,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salt,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olive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oil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left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overnight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(if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there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not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that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much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time,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least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6-7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hours).</a:t>
            </a:r>
          </a:p>
          <a:p>
            <a:pPr marL="0" marR="0">
              <a:lnSpc>
                <a:spcPts val="1562"/>
              </a:lnSpc>
              <a:spcBef>
                <a:spcPts val="3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2.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Rice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soaked,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its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starch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removed.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8617" y="6044674"/>
            <a:ext cx="6855717" cy="4839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3.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stuffed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rice;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oil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butter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are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poured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into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pan,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pine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nuts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are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slightly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pinked.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8617" y="6539577"/>
            <a:ext cx="7092105" cy="978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4.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Finely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chopped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onion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very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finely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chopped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lamb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liver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are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added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roasted.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5.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rice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filtered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currants,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allspice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salt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are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added,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hot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water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added</a:t>
            </a:r>
          </a:p>
          <a:p>
            <a:pPr marL="0" marR="0">
              <a:lnSpc>
                <a:spcPts val="1562"/>
              </a:lnSpc>
              <a:spcBef>
                <a:spcPts val="3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that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does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not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rise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top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left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cook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(it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will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not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cooked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much,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will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not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porridge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oven).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8617" y="7529385"/>
            <a:ext cx="6530185" cy="7314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6.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rested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pilaf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cooled,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thighs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are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spread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flat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surface,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some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prepared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pilaf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placed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wrapped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(not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long,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but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rounded),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fastened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with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</a:p>
          <a:p>
            <a:pPr marL="0" marR="0">
              <a:lnSpc>
                <a:spcPts val="1562"/>
              </a:lnSpc>
              <a:spcBef>
                <a:spcPts val="3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toothpick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placed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tray.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08617" y="8271741"/>
            <a:ext cx="6766659" cy="4839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7.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same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procedure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applied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other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thighs.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remainder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sauce,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which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kept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thighs,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poured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over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it.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8617" y="8766645"/>
            <a:ext cx="4150614" cy="2365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8.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Mix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tomato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paste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yoghurt,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spread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thighs.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08617" y="9014097"/>
            <a:ext cx="6816175" cy="4839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9.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Bake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oven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heated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200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degrees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until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golden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brown.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From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time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time,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water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tray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spooned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over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chickens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with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spoon.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41915" y="10341337"/>
            <a:ext cx="3265487" cy="306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Modern</a:t>
            </a:r>
            <a:r>
              <a:rPr dirty="0" sz="1800" spc="175">
                <a:solidFill>
                  <a:srgbClr val="000000"/>
                </a:solidFill>
                <a:latin typeface="LQWGRJ+DejaVuSerif-Bold"/>
                <a:cs typeface="LQWGRJ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Turkish</a:t>
            </a:r>
            <a:r>
              <a:rPr dirty="0" sz="1800" spc="175">
                <a:solidFill>
                  <a:srgbClr val="000000"/>
                </a:solidFill>
                <a:latin typeface="LQWGRJ+DejaVuSerif-Bold"/>
                <a:cs typeface="LQWGRJ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Cuisine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43800" cy="1068442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4055" y="121841"/>
            <a:ext cx="2465526" cy="4304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89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JOHIFM+OpenSauceOne-SemiBold"/>
                <a:cs typeface="JOHIFM+OpenSauceOne-SemiBold"/>
              </a:rPr>
              <a:t>Soğuk</a:t>
            </a:r>
            <a:r>
              <a:rPr dirty="0" sz="2500" spc="55">
                <a:solidFill>
                  <a:srgbClr val="ffffff"/>
                </a:solidFill>
                <a:latin typeface="JOHIFM+OpenSauceOne-SemiBold"/>
                <a:cs typeface="JOHIFM+OpenSauceOne-SemiBold"/>
              </a:rPr>
              <a:t> </a:t>
            </a:r>
            <a:r>
              <a:rPr dirty="0" sz="2500">
                <a:solidFill>
                  <a:srgbClr val="ffffff"/>
                </a:solidFill>
                <a:latin typeface="JOHIFM+OpenSauceOne-SemiBold"/>
                <a:cs typeface="JOHIFM+OpenSauceOne-SemiBold"/>
              </a:rPr>
              <a:t>Baklava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1405" y="759305"/>
            <a:ext cx="3176185" cy="3200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ERINQF+Arimo-BoldItalic"/>
                <a:cs typeface="ERINQF+Arimo-BoldItalic"/>
              </a:rPr>
              <a:t>Materials:</a:t>
            </a:r>
          </a:p>
          <a:p>
            <a:pPr marL="0" marR="0">
              <a:lnSpc>
                <a:spcPts val="1562"/>
              </a:lnSpc>
              <a:spcBef>
                <a:spcPts val="11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Baklava:</a:t>
            </a:r>
          </a:p>
          <a:p>
            <a:pPr marL="0" marR="0">
              <a:lnSpc>
                <a:spcPts val="1562"/>
              </a:lnSpc>
              <a:spcBef>
                <a:spcPts val="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pack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phyllo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dough</a:t>
            </a:r>
          </a:p>
          <a:p>
            <a:pPr marL="0" marR="0">
              <a:lnSpc>
                <a:spcPts val="1562"/>
              </a:lnSpc>
              <a:spcBef>
                <a:spcPts val="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200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grams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butter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(14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tablespoons)</a:t>
            </a:r>
          </a:p>
          <a:p>
            <a:pPr marL="0" marR="0">
              <a:lnSpc>
                <a:spcPts val="1562"/>
              </a:lnSpc>
              <a:spcBef>
                <a:spcPts val="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teacup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oil</a:t>
            </a:r>
          </a:p>
          <a:p>
            <a:pPr marL="0" marR="0">
              <a:lnSpc>
                <a:spcPts val="1562"/>
              </a:lnSpc>
              <a:spcBef>
                <a:spcPts val="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between:</a:t>
            </a:r>
          </a:p>
          <a:p>
            <a:pPr marL="0" marR="0">
              <a:lnSpc>
                <a:spcPts val="1562"/>
              </a:lnSpc>
              <a:spcBef>
                <a:spcPts val="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cup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pistachios</a:t>
            </a:r>
          </a:p>
          <a:p>
            <a:pPr marL="0" marR="0">
              <a:lnSpc>
                <a:spcPts val="1562"/>
              </a:lnSpc>
              <a:spcBef>
                <a:spcPts val="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sherbet:</a:t>
            </a:r>
          </a:p>
          <a:p>
            <a:pPr marL="0" marR="0">
              <a:lnSpc>
                <a:spcPts val="1562"/>
              </a:lnSpc>
              <a:spcBef>
                <a:spcPts val="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2.5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cups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granulated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sugar</a:t>
            </a:r>
          </a:p>
          <a:p>
            <a:pPr marL="0" marR="0">
              <a:lnSpc>
                <a:spcPts val="1562"/>
              </a:lnSpc>
              <a:spcBef>
                <a:spcPts val="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glass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water</a:t>
            </a:r>
          </a:p>
          <a:p>
            <a:pPr marL="0" marR="0">
              <a:lnSpc>
                <a:spcPts val="1562"/>
              </a:lnSpc>
              <a:spcBef>
                <a:spcPts val="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glass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water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Milk</a:t>
            </a:r>
          </a:p>
          <a:p>
            <a:pPr marL="0" marR="0">
              <a:lnSpc>
                <a:spcPts val="1562"/>
              </a:lnSpc>
              <a:spcBef>
                <a:spcPts val="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above:</a:t>
            </a:r>
          </a:p>
          <a:p>
            <a:pPr marL="0" marR="0">
              <a:lnSpc>
                <a:spcPts val="1562"/>
              </a:lnSpc>
              <a:spcBef>
                <a:spcPts val="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tablespoon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cocoa</a:t>
            </a:r>
          </a:p>
          <a:p>
            <a:pPr marL="0" marR="0">
              <a:lnSpc>
                <a:spcPts val="1562"/>
              </a:lnSpc>
              <a:spcBef>
                <a:spcPts val="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tablespoon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powdered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sugar</a:t>
            </a:r>
          </a:p>
          <a:p>
            <a:pPr marL="0" marR="0">
              <a:lnSpc>
                <a:spcPts val="1562"/>
              </a:lnSpc>
              <a:spcBef>
                <a:spcPts val="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80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grams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chocolate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(grated)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9048" y="4080435"/>
            <a:ext cx="942119" cy="264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ERINQF+Arimo-BoldItalic"/>
                <a:cs typeface="ERINQF+Arimo-BoldItalic"/>
              </a:rPr>
              <a:t>Recipe</a:t>
            </a:r>
            <a:r>
              <a:rPr dirty="0" sz="1600" spc="44">
                <a:solidFill>
                  <a:srgbClr val="000000"/>
                </a:solidFill>
                <a:latin typeface="ERINQF+Arimo-BoldItalic"/>
                <a:cs typeface="ERINQF+Arimo-BoldItalic"/>
              </a:rPr>
              <a:t> </a:t>
            </a:r>
            <a:r>
              <a:rPr dirty="0" sz="1600">
                <a:solidFill>
                  <a:srgbClr val="000000"/>
                </a:solidFill>
                <a:latin typeface="ERINQF+Arimo-BoldItalic"/>
                <a:cs typeface="ERINQF+Arimo-BoldItalic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1405" y="4390076"/>
            <a:ext cx="3425030" cy="222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Tip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Cold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Baklava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Recipe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with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Milk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1405" y="4618494"/>
            <a:ext cx="7147449" cy="679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syrup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prepared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has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completely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dried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up.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was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moist,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soft,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crispy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top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baklava.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But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you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want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softer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have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more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syrup,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you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can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add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glass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extra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milk.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According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him,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increase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sugar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by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glass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tomorrow.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1405" y="5303745"/>
            <a:ext cx="3461593" cy="222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How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Make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Cold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Baklava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with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Milk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Recipe?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1405" y="5532162"/>
            <a:ext cx="6927105" cy="4507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First,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start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by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making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our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syrup.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Put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water,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milk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sugar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saucepan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stir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until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sugar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dissolves.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After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boiling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5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minutes,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remove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from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heat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leave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cool.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1405" y="6020471"/>
            <a:ext cx="7129892" cy="1364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Melt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butter.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remove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foam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formed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it,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lay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towel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paper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strainer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pour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butter.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After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has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been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filtered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well,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add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oil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butter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that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free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from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foam.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Lay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your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phyllo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counter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cut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them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pyrex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size.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Divide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dough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two.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used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20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sheets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lower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base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22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sheets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upper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base.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Wrap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dough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you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have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reserved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top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clean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cloth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so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that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does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not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dry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out.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Since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they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are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very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thin,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they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dry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quickly.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Lubricate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my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bore.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Place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sheet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phyllo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my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debt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oil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it.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81405" y="7390973"/>
            <a:ext cx="4874342" cy="222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Stack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them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top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each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other,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lubricating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each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layer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dough.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1405" y="7847807"/>
            <a:ext cx="7065304" cy="11360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Spread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top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sheet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dough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spread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peanuts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without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oiling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drizzle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some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oil.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Stack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remaining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phyllo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sheets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top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each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other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same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way,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lubricating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each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layer.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Cut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desired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size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square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by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square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apply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remaining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oil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it.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Bake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preheated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oven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170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degrees,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upside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down,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about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45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minutes,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until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nicely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browned.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Make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sure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gold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well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cooked.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1405" y="8989893"/>
            <a:ext cx="7230159" cy="907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Let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your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baklava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rest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10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minutes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after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cooking.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Pour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cold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sherbet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into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your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baklava,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which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first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comes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out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hot,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with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help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ladle.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Let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rest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2-3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hours.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Mix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cocoa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powdered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sugar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over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dessert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sift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all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over.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Sprinkle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grated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chocolate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top.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81405" y="9903561"/>
            <a:ext cx="3819492" cy="222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Finally,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you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can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garnish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with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pistachios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serve.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1915" y="10341336"/>
            <a:ext cx="3265486" cy="306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Modern</a:t>
            </a:r>
            <a:r>
              <a:rPr dirty="0" sz="1800" spc="175">
                <a:solidFill>
                  <a:srgbClr val="000000"/>
                </a:solidFill>
                <a:latin typeface="LQWGRJ+DejaVuSerif-Bold"/>
                <a:cs typeface="LQWGRJ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Turkish</a:t>
            </a:r>
            <a:r>
              <a:rPr dirty="0" sz="1800" spc="175">
                <a:solidFill>
                  <a:srgbClr val="000000"/>
                </a:solidFill>
                <a:latin typeface="LQWGRJ+DejaVuSerif-Bold"/>
                <a:cs typeface="LQWGRJ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Cuisine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43800" cy="1068441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29905" y="122067"/>
            <a:ext cx="2044265" cy="4304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89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JOHIFM+OpenSauceOne-SemiBold"/>
                <a:cs typeface="JOHIFM+OpenSauceOne-SemiBold"/>
              </a:rPr>
              <a:t>Kıbrıs</a:t>
            </a:r>
            <a:r>
              <a:rPr dirty="0" sz="2500" spc="54">
                <a:solidFill>
                  <a:srgbClr val="ffffff"/>
                </a:solidFill>
                <a:latin typeface="JOHIFM+OpenSauceOne-SemiBold"/>
                <a:cs typeface="JOHIFM+OpenSauceOne-SemiBold"/>
              </a:rPr>
              <a:t> </a:t>
            </a:r>
            <a:r>
              <a:rPr dirty="0" sz="2500">
                <a:solidFill>
                  <a:srgbClr val="ffffff"/>
                </a:solidFill>
                <a:latin typeface="JOHIFM+OpenSauceOne-SemiBold"/>
                <a:cs typeface="JOHIFM+OpenSauceOne-SemiBold"/>
              </a:rPr>
              <a:t>Tatlısı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3733" y="324069"/>
            <a:ext cx="977642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RINQF+Arimo-BoldItalic"/>
                <a:cs typeface="ERINQF+Arimo-BoldItalic"/>
              </a:rPr>
              <a:t>Materials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3733" y="594525"/>
            <a:ext cx="1209344" cy="222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•For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Cake: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3733" y="822942"/>
            <a:ext cx="705354" cy="222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•3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eggs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3733" y="1051358"/>
            <a:ext cx="2264114" cy="4507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1/2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cup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granulated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sugar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1/2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cup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oil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3733" y="1508192"/>
            <a:ext cx="3162163" cy="11360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glass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coconut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cup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breadcrumbs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glass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walnut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kernels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(finely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ground)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•1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packet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baking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powder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cream: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3733" y="2650277"/>
            <a:ext cx="952437" cy="222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•1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liter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milk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3733" y="2878695"/>
            <a:ext cx="2520780" cy="679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glass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cornstarch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tea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glass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granulated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sugar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packetvanillin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3733" y="3563946"/>
            <a:ext cx="2089594" cy="4507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pack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whipped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cream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syrup: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3733" y="4020780"/>
            <a:ext cx="1511995" cy="222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1.5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cups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water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3733" y="4249197"/>
            <a:ext cx="3162324" cy="679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cup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granulated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sugar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2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drops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freshly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squeezed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lemon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juice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above: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3733" y="4934448"/>
            <a:ext cx="1585444" cy="222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glass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coconut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8231" y="5244756"/>
            <a:ext cx="892878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RINQF+Arimo-BoldItalic"/>
                <a:cs typeface="ERINQF+Arimo-BoldItalic"/>
              </a:rPr>
              <a:t>Recipe</a:t>
            </a:r>
            <a:r>
              <a:rPr dirty="0" sz="1500" spc="41">
                <a:solidFill>
                  <a:srgbClr val="000000"/>
                </a:solidFill>
                <a:latin typeface="ERINQF+Arimo-BoldItalic"/>
                <a:cs typeface="ERINQF+Arimo-BoldItalic"/>
              </a:rPr>
              <a:t> </a:t>
            </a:r>
            <a:r>
              <a:rPr dirty="0" sz="1500">
                <a:solidFill>
                  <a:srgbClr val="000000"/>
                </a:solidFill>
                <a:latin typeface="ERINQF+Arimo-BoldItalic"/>
                <a:cs typeface="ERINQF+Arimo-BoldItalic"/>
              </a:rPr>
              <a:t>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8056" y="5545473"/>
            <a:ext cx="7092766" cy="679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syrup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dessert;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Take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water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granulated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sugar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into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deep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mixing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bowl.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Boil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syrup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mixture,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which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you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are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constantly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stirring,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over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low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heat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15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minutes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until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sugar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grains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dissolve.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8056" y="6230724"/>
            <a:ext cx="7193434" cy="4507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Add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lemon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juice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sherbet,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which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thickens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becomes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syrupy,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cuts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off,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remove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from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stove.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Let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rest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separate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place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cool.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48056" y="6687558"/>
            <a:ext cx="7028419" cy="679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prepare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dessert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cake;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Break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eggs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you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have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kept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room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temperature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into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deep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mixing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bowl.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Stir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until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sugar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grains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are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completely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dissolved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with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addition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granulated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sugar.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48056" y="7372809"/>
            <a:ext cx="6909467" cy="4507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Respectively;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Add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oil,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grated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coconut,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breadcrumbs,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finely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ground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walnut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kernels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baking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powder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continue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mixing.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48056" y="7829643"/>
            <a:ext cx="7156872" cy="4507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Grease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baking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mold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with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oil.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After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spreading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cake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mix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you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have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prepared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evenly,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bake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preheated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160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degree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oven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30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minutes.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8056" y="8286477"/>
            <a:ext cx="7220414" cy="1592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Pour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cold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sherbet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you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prepared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wait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absorb.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cream;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Take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milk,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starch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granulated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sugar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deep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saucepan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cook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over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medium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heat,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stirring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constantly.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Before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removing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cream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that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has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consistency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pudding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from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stove,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add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vanillin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mix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remove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from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stove.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After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removing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from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stove,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mix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by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whisking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with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addition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powdered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whipped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cream.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Spread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cream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mixture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over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dessert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that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draws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syrup.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Sprinkle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coconut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over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entire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surface.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48056" y="9885397"/>
            <a:ext cx="5460881" cy="222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After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cooling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refrigerator,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decorate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enjoy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with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your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loved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UKHIA+Arimo-Regular"/>
                <a:cs typeface="AUKHIA+Arimo-Regular"/>
              </a:rPr>
              <a:t>ones.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41915" y="10341335"/>
            <a:ext cx="3265487" cy="306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Modern</a:t>
            </a:r>
            <a:r>
              <a:rPr dirty="0" sz="1800" spc="175">
                <a:solidFill>
                  <a:srgbClr val="000000"/>
                </a:solidFill>
                <a:latin typeface="LQWGRJ+DejaVuSerif-Bold"/>
                <a:cs typeface="LQWGRJ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Turkish</a:t>
            </a:r>
            <a:r>
              <a:rPr dirty="0" sz="1800" spc="175">
                <a:solidFill>
                  <a:srgbClr val="000000"/>
                </a:solidFill>
                <a:latin typeface="LQWGRJ+DejaVuSerif-Bold"/>
                <a:cs typeface="LQWGRJ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Cuisine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43800" cy="10684416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51906" y="122067"/>
            <a:ext cx="1989705" cy="4304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89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JOHIFM+OpenSauceOne-SemiBold"/>
                <a:cs typeface="JOHIFM+OpenSauceOne-SemiBold"/>
              </a:rPr>
              <a:t>Perde</a:t>
            </a:r>
            <a:r>
              <a:rPr dirty="0" sz="2500" spc="54">
                <a:solidFill>
                  <a:srgbClr val="ffffff"/>
                </a:solidFill>
                <a:latin typeface="JOHIFM+OpenSauceOne-SemiBold"/>
                <a:cs typeface="JOHIFM+OpenSauceOne-SemiBold"/>
              </a:rPr>
              <a:t> </a:t>
            </a:r>
            <a:r>
              <a:rPr dirty="0" sz="2500">
                <a:solidFill>
                  <a:srgbClr val="ffffff"/>
                </a:solidFill>
                <a:latin typeface="JOHIFM+OpenSauceOne-SemiBold"/>
                <a:cs typeface="JOHIFM+OpenSauceOne-SemiBold"/>
              </a:rPr>
              <a:t>Pꢀlavı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1008" y="834626"/>
            <a:ext cx="922351" cy="2365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ERINQF+Arimo-BoldItalic"/>
                <a:cs typeface="ERINQF+Arimo-BoldItalic"/>
              </a:rPr>
              <a:t>Materials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1008" y="1082077"/>
            <a:ext cx="2639934" cy="4839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inner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pilaf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Perde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rice: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3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cups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rice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1008" y="1576980"/>
            <a:ext cx="1586942" cy="2365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2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spoonful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butter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008" y="1824432"/>
            <a:ext cx="3393150" cy="4839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4.5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cups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water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chicken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broth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mix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2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chicken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legs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1008" y="2319335"/>
            <a:ext cx="2484972" cy="978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Half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coffee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cup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currants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200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g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raw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almonds</a:t>
            </a:r>
          </a:p>
          <a:p>
            <a:pPr marL="0" marR="0">
              <a:lnSpc>
                <a:spcPts val="1562"/>
              </a:lnSpc>
              <a:spcBef>
                <a:spcPts val="3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coffee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cup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pine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nuts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Black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pepper,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salt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1008" y="3309141"/>
            <a:ext cx="2363484" cy="4839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Curtain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Rice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Dough: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2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eggs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1008" y="3804044"/>
            <a:ext cx="2110186" cy="731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4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tablespoons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yogurt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Half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glass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olive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oil</a:t>
            </a:r>
          </a:p>
          <a:p>
            <a:pPr marL="0" marR="0">
              <a:lnSpc>
                <a:spcPts val="1562"/>
              </a:lnSpc>
              <a:spcBef>
                <a:spcPts val="3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Salt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1008" y="4546399"/>
            <a:ext cx="2198463" cy="2365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much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flour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takes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1008" y="4934294"/>
            <a:ext cx="892878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RINQF+Arimo-BoldItalic"/>
                <a:cs typeface="ERINQF+Arimo-BoldItalic"/>
              </a:rPr>
              <a:t>Recipe</a:t>
            </a:r>
            <a:r>
              <a:rPr dirty="0" sz="1500" spc="41">
                <a:solidFill>
                  <a:srgbClr val="000000"/>
                </a:solidFill>
                <a:latin typeface="ERINQF+Arimo-BoldItalic"/>
                <a:cs typeface="ERINQF+Arimo-BoldItalic"/>
              </a:rPr>
              <a:t> </a:t>
            </a:r>
            <a:r>
              <a:rPr dirty="0" sz="1500">
                <a:solidFill>
                  <a:srgbClr val="000000"/>
                </a:solidFill>
                <a:latin typeface="ERINQF+Arimo-BoldItalic"/>
                <a:cs typeface="ERINQF+Arimo-BoldItalic"/>
              </a:rPr>
              <a:t>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1008" y="5205058"/>
            <a:ext cx="6410864" cy="4839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first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started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making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Perde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rice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by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boiling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chicken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thighs.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After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boiling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chickens,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started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making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chicken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broth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rice.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11008" y="5699962"/>
            <a:ext cx="6361089" cy="4839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2.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Melt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margarine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rice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cooker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fry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rice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oil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for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3-4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minutes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after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washing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draining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water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thoroughly.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11008" y="6194865"/>
            <a:ext cx="5108044" cy="4839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3.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Add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2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bowls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broth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from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boiled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chickens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rice.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4.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Add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half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tablespoon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salt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close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lid.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11008" y="6689769"/>
            <a:ext cx="6914770" cy="1473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5.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Remove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rice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from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heat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before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fully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cooked,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while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still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alive.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6.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Mix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chopped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chicken,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currants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black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pepper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with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rice.</a:t>
            </a:r>
          </a:p>
          <a:p>
            <a:pPr marL="0" marR="0">
              <a:lnSpc>
                <a:spcPts val="1562"/>
              </a:lnSpc>
              <a:spcBef>
                <a:spcPts val="3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7.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Making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dough: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knead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your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dough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by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mixing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all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ingredients.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8.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Divide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dough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into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two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parts,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one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small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one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large.</a:t>
            </a:r>
          </a:p>
          <a:p>
            <a:pPr marL="0" marR="0">
              <a:lnSpc>
                <a:spcPts val="1562"/>
              </a:lnSpc>
              <a:spcBef>
                <a:spcPts val="3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9.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Open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large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one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with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thickness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3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mm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place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bottom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bowl,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covering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edges.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1008" y="8174480"/>
            <a:ext cx="1978638" cy="2365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10.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Pour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rice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into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it.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11008" y="8421933"/>
            <a:ext cx="6944947" cy="731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11.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Open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small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piece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dough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same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way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place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rice.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12.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Bake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curtain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pilaf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oven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heated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200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degrees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until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golden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brown.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Turn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it</a:t>
            </a:r>
          </a:p>
          <a:p>
            <a:pPr marL="0" marR="0">
              <a:lnSpc>
                <a:spcPts val="1562"/>
              </a:lnSpc>
              <a:spcBef>
                <a:spcPts val="3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over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serve.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11008" y="9411740"/>
            <a:ext cx="6687891" cy="4839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223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P.C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: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To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enhance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appearance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curtain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pilaf,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I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lined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bottom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bowl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with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almonds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before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laying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UKHIA+Arimo-Regular"/>
                <a:cs typeface="AUKHIA+Arimo-Regular"/>
              </a:rPr>
              <a:t>dough.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45985" y="10313195"/>
            <a:ext cx="3699108" cy="306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Traditional</a:t>
            </a:r>
            <a:r>
              <a:rPr dirty="0" sz="1800" spc="176">
                <a:solidFill>
                  <a:srgbClr val="000000"/>
                </a:solidFill>
                <a:latin typeface="LQWGRJ+DejaVuSerif-Bold"/>
                <a:cs typeface="LQWGRJ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Turkish</a:t>
            </a:r>
            <a:r>
              <a:rPr dirty="0" sz="1800" spc="175">
                <a:solidFill>
                  <a:srgbClr val="000000"/>
                </a:solidFill>
                <a:latin typeface="LQWGRJ+DejaVuSerif-Bold"/>
                <a:cs typeface="LQWGRJ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Cuisine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43800" cy="106934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93529" y="122069"/>
            <a:ext cx="2117225" cy="4304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89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OTTHFQ+OpenSauceOne-SemiBold"/>
                <a:cs typeface="OTTHFQ+OpenSauceOne-SemiBold"/>
              </a:rPr>
              <a:t>Beytꢀ</a:t>
            </a:r>
            <a:r>
              <a:rPr dirty="0" sz="2500" spc="55">
                <a:solidFill>
                  <a:srgbClr val="ffffff"/>
                </a:solidFill>
                <a:latin typeface="OTTHFQ+OpenSauceOne-SemiBold"/>
                <a:cs typeface="OTTHFQ+OpenSauceOne-SemiBold"/>
              </a:rPr>
              <a:t> </a:t>
            </a:r>
            <a:r>
              <a:rPr dirty="0" sz="2500">
                <a:solidFill>
                  <a:srgbClr val="ffffff"/>
                </a:solidFill>
                <a:latin typeface="OTTHFQ+OpenSauceOne-SemiBold"/>
                <a:cs typeface="OTTHFQ+OpenSauceOne-SemiBold"/>
              </a:rPr>
              <a:t>Kebabı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431" y="413085"/>
            <a:ext cx="977642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RINQF+Arimo-BoldItalic"/>
                <a:cs typeface="ERINQF+Arimo-BoldItalic"/>
              </a:rPr>
              <a:t>Materials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0431" y="683541"/>
            <a:ext cx="1820768" cy="6791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Meatball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Mortar;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500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grams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lamb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mince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1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onion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431" y="1368791"/>
            <a:ext cx="1380804" cy="222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4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cloves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garlic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0431" y="1597208"/>
            <a:ext cx="2142264" cy="679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1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teaspoon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black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pepper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1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teaspoon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cumin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1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teaspoon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salt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0431" y="2282460"/>
            <a:ext cx="2398769" cy="907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1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teaspoon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paprika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1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teaspoon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red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chili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powder.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1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cup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breadcrumbs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Lavash;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0431" y="3196128"/>
            <a:ext cx="1005026" cy="222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3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cups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flour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0431" y="3424545"/>
            <a:ext cx="1592047" cy="4507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1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teaspoon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yeast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1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teaspoon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salt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0431" y="3881379"/>
            <a:ext cx="1867075" cy="679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2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tablespoons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yogurt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2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tablespoons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oil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above;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0431" y="4566630"/>
            <a:ext cx="2096360" cy="907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1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tablespoon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tomato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paste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1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tablespoon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ketchup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1/2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teaspoon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water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2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spoonful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butter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0431" y="5672987"/>
            <a:ext cx="892877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RINQF+Arimo-BoldItalic"/>
                <a:cs typeface="ERINQF+Arimo-BoldItalic"/>
              </a:rPr>
              <a:t>Recipe</a:t>
            </a:r>
            <a:r>
              <a:rPr dirty="0" sz="1500" spc="41">
                <a:solidFill>
                  <a:srgbClr val="000000"/>
                </a:solidFill>
                <a:latin typeface="ERINQF+Arimo-BoldItalic"/>
                <a:cs typeface="ERINQF+Arimo-BoldItalic"/>
              </a:rPr>
              <a:t> </a:t>
            </a:r>
            <a:r>
              <a:rPr dirty="0" sz="1500">
                <a:solidFill>
                  <a:srgbClr val="000000"/>
                </a:solidFill>
                <a:latin typeface="ERINQF+Arimo-BoldItalic"/>
                <a:cs typeface="ERINQF+Arimo-BoldItalic"/>
              </a:rPr>
              <a:t>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20431" y="6012500"/>
            <a:ext cx="6865342" cy="4839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First,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prepare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dough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in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consistency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an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earlobe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by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mixing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ingredients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for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lavash.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Divide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dough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you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prepared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into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egg-sized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balls.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20431" y="6507404"/>
            <a:ext cx="7122369" cy="1473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-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Open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with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help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rolling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pin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(take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care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to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roll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as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thin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as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possible)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cook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in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pan.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Put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cooked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lavash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between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cloth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so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that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does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not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dry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out.</a:t>
            </a:r>
          </a:p>
          <a:p>
            <a:pPr marL="0" marR="0">
              <a:lnSpc>
                <a:spcPts val="1562"/>
              </a:lnSpc>
              <a:spcBef>
                <a:spcPts val="3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Mix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all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meatball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ingredients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knead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well.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Let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rest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for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2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hours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in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refrigerator.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-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Roll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rested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mortar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with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your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hands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give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thin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long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shape.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Place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on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</a:t>
            </a:r>
          </a:p>
          <a:p>
            <a:pPr marL="0" marR="0">
              <a:lnSpc>
                <a:spcPts val="1562"/>
              </a:lnSpc>
              <a:spcBef>
                <a:spcPts val="3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baking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tray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lined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with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greaseproof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paper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shape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with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your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hands.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Apply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oil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on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bake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in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oven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at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200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degrees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until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golden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brown.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20431" y="7992116"/>
            <a:ext cx="7062968" cy="4839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-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Cut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cooked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meatballs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into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bites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by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wrapping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them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between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lavash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arrange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them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on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plate.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20431" y="8487019"/>
            <a:ext cx="7112830" cy="731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-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Lightly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fry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1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tablespoon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ketchup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1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tablespoon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tomato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paste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in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pan,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pour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half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tea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glass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water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on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cook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for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1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minute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pour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over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Beyti.</a:t>
            </a:r>
          </a:p>
          <a:p>
            <a:pPr marL="0" marR="0">
              <a:lnSpc>
                <a:spcPts val="1562"/>
              </a:lnSpc>
              <a:spcBef>
                <a:spcPts val="3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-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Lastly,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heat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2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tablespoons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butter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in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pan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pour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over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Beyti.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5985" y="10313195"/>
            <a:ext cx="3699108" cy="306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Traditional</a:t>
            </a:r>
            <a:r>
              <a:rPr dirty="0" sz="1800" spc="176">
                <a:solidFill>
                  <a:srgbClr val="000000"/>
                </a:solidFill>
                <a:latin typeface="LQWGRJ+DejaVuSerif-Bold"/>
                <a:cs typeface="LQWGRJ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Turkish</a:t>
            </a:r>
            <a:r>
              <a:rPr dirty="0" sz="1800" spc="175">
                <a:solidFill>
                  <a:srgbClr val="000000"/>
                </a:solidFill>
                <a:latin typeface="LQWGRJ+DejaVuSerif-Bold"/>
                <a:cs typeface="LQWGRJ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Cuisine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43800" cy="1068441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4427" y="122069"/>
            <a:ext cx="2524845" cy="4304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89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OTTHFQ+OpenSauceOne-SemiBold"/>
                <a:cs typeface="OTTHFQ+OpenSauceOne-SemiBold"/>
              </a:rPr>
              <a:t>Ekmek</a:t>
            </a:r>
            <a:r>
              <a:rPr dirty="0" sz="2500" spc="55">
                <a:solidFill>
                  <a:srgbClr val="ffffff"/>
                </a:solidFill>
                <a:latin typeface="OTTHFQ+OpenSauceOne-SemiBold"/>
                <a:cs typeface="OTTHFQ+OpenSauceOne-SemiBold"/>
              </a:rPr>
              <a:t> </a:t>
            </a:r>
            <a:r>
              <a:rPr dirty="0" sz="2500">
                <a:solidFill>
                  <a:srgbClr val="ffffff"/>
                </a:solidFill>
                <a:latin typeface="OTTHFQ+OpenSauceOne-SemiBold"/>
                <a:cs typeface="OTTHFQ+OpenSauceOne-SemiBold"/>
              </a:rPr>
              <a:t>Kadayıfı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8964" y="1013763"/>
            <a:ext cx="977642" cy="250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RINQF+Arimo-BoldItalic"/>
                <a:cs typeface="ERINQF+Arimo-BoldItalic"/>
              </a:rPr>
              <a:t>Materials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8964" y="1282278"/>
            <a:ext cx="2057723" cy="4839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Ingredients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for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cake: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•3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eggs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8964" y="1777181"/>
            <a:ext cx="2544113" cy="978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1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glass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granulated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sugar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3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Turkish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coffee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cups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flour</a:t>
            </a:r>
          </a:p>
          <a:p>
            <a:pPr marL="0" marR="0">
              <a:lnSpc>
                <a:spcPts val="1562"/>
              </a:lnSpc>
              <a:spcBef>
                <a:spcPts val="3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•1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packet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baking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powder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•1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packet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vanilla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8964" y="2766987"/>
            <a:ext cx="1928950" cy="4839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For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caramel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syrup: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3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glasses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water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8964" y="3261890"/>
            <a:ext cx="1705223" cy="2365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3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glasses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sugar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8964" y="3509342"/>
            <a:ext cx="1731671" cy="2365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Intermediate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cream: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8964" y="3756793"/>
            <a:ext cx="2238612" cy="12263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2,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5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glasses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milk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3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tablespoons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flour</a:t>
            </a:r>
          </a:p>
          <a:p>
            <a:pPr marL="0" marR="0">
              <a:lnSpc>
                <a:spcPts val="1562"/>
              </a:lnSpc>
              <a:spcBef>
                <a:spcPts val="3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2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tablespoons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coconut</a:t>
            </a:r>
          </a:p>
          <a:p>
            <a:pPr marL="0" marR="0">
              <a:lnSpc>
                <a:spcPts val="1562"/>
              </a:lnSpc>
              <a:spcBef>
                <a:spcPts val="33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•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4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tablespoons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sugar</a:t>
            </a:r>
          </a:p>
          <a:p>
            <a:pPr marL="0" marR="0">
              <a:lnSpc>
                <a:spcPts val="1562"/>
              </a:lnSpc>
              <a:spcBef>
                <a:spcPts val="386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•1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packet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APJUWO+Arimo-Regular"/>
                <a:cs typeface="APJUWO+Arimo-Regular"/>
              </a:rPr>
              <a:t>vanilla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0431" y="5127283"/>
            <a:ext cx="892877" cy="250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RINQF+Arimo-BoldItalic"/>
                <a:cs typeface="ERINQF+Arimo-BoldItalic"/>
              </a:rPr>
              <a:t>Recipe</a:t>
            </a:r>
            <a:r>
              <a:rPr dirty="0" sz="1500" spc="41">
                <a:solidFill>
                  <a:srgbClr val="000000"/>
                </a:solidFill>
                <a:latin typeface="ERINQF+Arimo-BoldItalic"/>
                <a:cs typeface="ERINQF+Arimo-BoldItalic"/>
              </a:rPr>
              <a:t> </a:t>
            </a:r>
            <a:r>
              <a:rPr dirty="0" sz="1500">
                <a:solidFill>
                  <a:srgbClr val="000000"/>
                </a:solidFill>
                <a:latin typeface="ERINQF+Arimo-BoldItalic"/>
                <a:cs typeface="ERINQF+Arimo-BoldItalic"/>
              </a:rPr>
              <a:t>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4742" y="5391032"/>
            <a:ext cx="6597313" cy="4507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1.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Mix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egg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sugar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with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mixer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5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minutes.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After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whisking,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add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flour,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baking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powder,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vanilla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mix.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4742" y="5847866"/>
            <a:ext cx="6781577" cy="4507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2.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bake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in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preheated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oven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170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degrees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(350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F)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20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minutes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without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opening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door.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(for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small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rectangular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pyrex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tray)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4742" y="6304700"/>
            <a:ext cx="6991936" cy="4507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3.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After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cake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has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cooled,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prepare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caramel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with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3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glasses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sugar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3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glasses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boiling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water.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04742" y="6761534"/>
            <a:ext cx="6863643" cy="4507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4.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put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sugar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in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saucepan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melt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on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low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setting,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when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becomes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liquid,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we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pour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3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glasses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boiling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water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on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slowly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4742" y="7218368"/>
            <a:ext cx="7046619" cy="11360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5.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When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you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add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water,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sugar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solidifies,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boil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until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sugar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dissolves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again.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6.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.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For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cream,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mix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all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ingredients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except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coconut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vanilla,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after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is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cooked,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add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coconut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vanilla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whisk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with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mixer.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leave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to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cool.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7.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Divide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cooled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cake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in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half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crosswise,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first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put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bottom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part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on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tray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where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we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cooked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again.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04742" y="8360454"/>
            <a:ext cx="6936851" cy="679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8.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Pour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half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our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caramel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syrup,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whose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first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temperature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has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risen,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to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lower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part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(at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this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stage,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is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necessary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to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adjust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amount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sherbet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well,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since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will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be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poured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to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upper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part).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4742" y="9045705"/>
            <a:ext cx="6670681" cy="907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9.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pour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all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of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our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cream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in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middle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spread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well.</a:t>
            </a:r>
          </a:p>
          <a:p>
            <a:pPr marL="0" marR="0">
              <a:lnSpc>
                <a:spcPts val="1450"/>
              </a:lnSpc>
              <a:spcBef>
                <a:spcPts val="29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10.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Place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top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part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carefully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pour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remaining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syrup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all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over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cake.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11.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If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possible,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keep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in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the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refrigerator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overnight,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and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serve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it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with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cream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or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 </a:t>
            </a: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whipped</a:t>
            </a:r>
          </a:p>
          <a:p>
            <a:pPr marL="0" marR="0">
              <a:lnSpc>
                <a:spcPts val="1450"/>
              </a:lnSpc>
              <a:spcBef>
                <a:spcPts val="347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APJUWO+Arimo-Regular"/>
                <a:cs typeface="APJUWO+Arimo-Regular"/>
              </a:rPr>
              <a:t>cream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45985" y="10313194"/>
            <a:ext cx="3699108" cy="306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Traditional</a:t>
            </a:r>
            <a:r>
              <a:rPr dirty="0" sz="1800" spc="176">
                <a:solidFill>
                  <a:srgbClr val="000000"/>
                </a:solidFill>
                <a:latin typeface="LQWGRJ+DejaVuSerif-Bold"/>
                <a:cs typeface="LQWGRJ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Turkish</a:t>
            </a:r>
            <a:r>
              <a:rPr dirty="0" sz="1800" spc="175">
                <a:solidFill>
                  <a:srgbClr val="000000"/>
                </a:solidFill>
                <a:latin typeface="LQWGRJ+DejaVuSerif-Bold"/>
                <a:cs typeface="LQWGRJ+DejaVuSerif-Bold"/>
              </a:rPr>
              <a:t> </a:t>
            </a:r>
            <a:r>
              <a:rPr dirty="0" sz="1800">
                <a:solidFill>
                  <a:srgbClr val="000000"/>
                </a:solidFill>
                <a:latin typeface="LQWGRJ+DejaVuSerif-Bold"/>
                <a:cs typeface="LQWGRJ+DejaVuSerif-Bold"/>
              </a:rPr>
              <a:t>Cuisine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2023-03-22T02:38:52-05:00</dcterms:modified>
</cp:coreProperties>
</file>