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5" r:id="rId8"/>
    <p:sldId id="261" r:id="rId9"/>
    <p:sldId id="263" r:id="rId10"/>
    <p:sldId id="264"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08DE4E-7DF0-4F2D-9E3E-7A0BE6688D23}" type="datetimeFigureOut">
              <a:rPr lang="en-US" smtClean="0"/>
              <a:pPr/>
              <a:t>6/13/2024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03E4B8EF-CAF6-4B9F-AB44-3F024696804C}" type="slidenum">
              <a:rPr lang="en-US" smtClean="0"/>
              <a:pPr/>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4145349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DE4E-7DF0-4F2D-9E3E-7A0BE6688D23}"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4B8EF-CAF6-4B9F-AB44-3F024696804C}" type="slidenum">
              <a:rPr lang="en-US" smtClean="0"/>
              <a:pPr/>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94324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DE4E-7DF0-4F2D-9E3E-7A0BE6688D23}"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4B8EF-CAF6-4B9F-AB44-3F024696804C}" type="slidenum">
              <a:rPr lang="en-US" smtClean="0"/>
              <a:pPr/>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4171412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DE4E-7DF0-4F2D-9E3E-7A0BE6688D23}"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4B8EF-CAF6-4B9F-AB44-3F024696804C}" type="slidenum">
              <a:rPr lang="en-US" smtClean="0"/>
              <a:pPr/>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689712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08DE4E-7DF0-4F2D-9E3E-7A0BE6688D23}" type="datetimeFigureOut">
              <a:rPr lang="en-US" smtClean="0"/>
              <a:pPr/>
              <a:t>6/13/2024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E4B8EF-CAF6-4B9F-AB44-3F024696804C}" type="slidenum">
              <a:rPr lang="en-US" smtClean="0"/>
              <a:pPr/>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52094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08DE4E-7DF0-4F2D-9E3E-7A0BE6688D23}" type="datetimeFigureOut">
              <a:rPr lang="en-US" smtClean="0"/>
              <a:pPr/>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4B8EF-CAF6-4B9F-AB44-3F024696804C}" type="slidenum">
              <a:rPr lang="en-US" smtClean="0"/>
              <a:pPr/>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247797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8DE4E-7DF0-4F2D-9E3E-7A0BE6688D23}" type="datetimeFigureOut">
              <a:rPr lang="en-US" smtClean="0"/>
              <a:pPr/>
              <a:t>6/13/2024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E4B8EF-CAF6-4B9F-AB44-3F024696804C}" type="slidenum">
              <a:rPr lang="en-US" smtClean="0"/>
              <a:pPr/>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593061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08DE4E-7DF0-4F2D-9E3E-7A0BE6688D23}" type="datetimeFigureOut">
              <a:rPr lang="en-US" smtClean="0"/>
              <a:pPr/>
              <a:t>6/13/2024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E4B8EF-CAF6-4B9F-AB44-3F024696804C}" type="slidenum">
              <a:rPr lang="en-US" smtClean="0"/>
              <a:pPr/>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178438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DE4E-7DF0-4F2D-9E3E-7A0BE6688D23}" type="datetimeFigureOut">
              <a:rPr lang="en-US" smtClean="0"/>
              <a:pPr/>
              <a:t>6/13/2024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E4B8EF-CAF6-4B9F-AB44-3F024696804C}" type="slidenum">
              <a:rPr lang="en-US" smtClean="0"/>
              <a:pPr/>
              <a:t>‹#›</a:t>
            </a:fld>
            <a:endParaRPr lang="en-US"/>
          </a:p>
        </p:txBody>
      </p:sp>
    </p:spTree>
    <p:extLst>
      <p:ext uri="{BB962C8B-B14F-4D97-AF65-F5344CB8AC3E}">
        <p14:creationId xmlns="" xmlns:p14="http://schemas.microsoft.com/office/powerpoint/2010/main" val="3375474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08DE4E-7DF0-4F2D-9E3E-7A0BE6688D23}" type="datetimeFigureOut">
              <a:rPr lang="en-US" smtClean="0"/>
              <a:pPr/>
              <a:t>6/13/2024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E4B8EF-CAF6-4B9F-AB44-3F024696804C}" type="slidenum">
              <a:rPr lang="en-US" smtClean="0"/>
              <a:pPr/>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726847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308DE4E-7DF0-4F2D-9E3E-7A0BE6688D23}" type="datetimeFigureOut">
              <a:rPr lang="en-US" smtClean="0"/>
              <a:pPr/>
              <a:t>6/13/2024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03E4B8EF-CAF6-4B9F-AB44-3F024696804C}" type="slidenum">
              <a:rPr lang="en-US" smtClean="0"/>
              <a:pPr/>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317345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print">
            <a:extLst>
              <a:ext uri="{28A0092B-C50C-407E-A947-70E740481C1C}">
                <a14:useLocalDpi xmlns=""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308DE4E-7DF0-4F2D-9E3E-7A0BE6688D23}" type="datetimeFigureOut">
              <a:rPr lang="en-US" smtClean="0"/>
              <a:pPr/>
              <a:t>6/13/2024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3E4B8EF-CAF6-4B9F-AB44-3F024696804C}" type="slidenum">
              <a:rPr lang="en-US" smtClean="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00726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ordwall.net/ro/resource/14320025/alimente-sanatoase" TargetMode="External"/><Relationship Id="rId3" Type="http://schemas.openxmlformats.org/officeDocument/2006/relationships/hyperlink" Target="https://wordwall.net/ro/resource/3239543/alimente" TargetMode="External"/><Relationship Id="rId7" Type="http://schemas.openxmlformats.org/officeDocument/2006/relationships/hyperlink" Target="https://wordwall.net/ro/resource/11306686/alimente-proaspte-alimente-alterate" TargetMode="External"/><Relationship Id="rId2" Type="http://schemas.openxmlformats.org/officeDocument/2006/relationships/hyperlink" Target="https://wordwall.net/ro-ro/community/alimente" TargetMode="External"/><Relationship Id="rId1" Type="http://schemas.openxmlformats.org/officeDocument/2006/relationships/slideLayout" Target="../slideLayouts/slideLayout2.xml"/><Relationship Id="rId6" Type="http://schemas.openxmlformats.org/officeDocument/2006/relationships/hyperlink" Target="https://wordwall.net/ro/resource/23672337/alimente" TargetMode="External"/><Relationship Id="rId5" Type="http://schemas.openxmlformats.org/officeDocument/2006/relationships/hyperlink" Target="https://wordwall.net/ro/resource/27521335/alimente" TargetMode="External"/><Relationship Id="rId4" Type="http://schemas.openxmlformats.org/officeDocument/2006/relationships/hyperlink" Target="https://wordwall.net/ro/resource/2651816/aliment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C3C52-2F85-4013-B06B-6D96B1DAC6D4}"/>
              </a:ext>
            </a:extLst>
          </p:cNvPr>
          <p:cNvSpPr>
            <a:spLocks noGrp="1"/>
          </p:cNvSpPr>
          <p:nvPr>
            <p:ph type="ctrTitle"/>
          </p:nvPr>
        </p:nvSpPr>
        <p:spPr>
          <a:xfrm>
            <a:off x="5239061" y="4137285"/>
            <a:ext cx="6710597" cy="1298914"/>
          </a:xfrm>
        </p:spPr>
        <p:txBody>
          <a:bodyPr>
            <a:normAutofit fontScale="90000"/>
          </a:bodyPr>
          <a:lstStyle/>
          <a:p>
            <a:r>
              <a:rPr lang="en-GB" dirty="0" smtClean="0"/>
              <a:t>Reusing, Reducing, Recycling</a:t>
            </a: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descr="logosbeneficaireserasmusleft_en"/>
          <p:cNvPicPr/>
          <p:nvPr/>
        </p:nvPicPr>
        <p:blipFill>
          <a:blip r:embed="rId3" cstate="print"/>
          <a:srcRect l="26543" r="2606"/>
          <a:stretch>
            <a:fillRect/>
          </a:stretch>
        </p:blipFill>
        <p:spPr bwMode="auto">
          <a:xfrm>
            <a:off x="9551670" y="0"/>
            <a:ext cx="2640330" cy="824329"/>
          </a:xfrm>
          <a:prstGeom prst="rect">
            <a:avLst/>
          </a:prstGeom>
          <a:noFill/>
          <a:ln w="9525">
            <a:noFill/>
            <a:miter lim="800000"/>
            <a:headEnd/>
            <a:tailEnd/>
          </a:ln>
        </p:spPr>
      </p:pic>
    </p:spTree>
    <p:extLst>
      <p:ext uri="{BB962C8B-B14F-4D97-AF65-F5344CB8AC3E}">
        <p14:creationId xmlns="" xmlns:p14="http://schemas.microsoft.com/office/powerpoint/2010/main" val="107672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4CBD27C-2A2B-47D9-9773-E4F1EF0EC319}"/>
              </a:ext>
            </a:extLst>
          </p:cNvPr>
          <p:cNvPicPr>
            <a:picLocks noChangeAspect="1"/>
          </p:cNvPicPr>
          <p:nvPr/>
        </p:nvPicPr>
        <p:blipFill>
          <a:blip r:embed="rId2" cstate="print"/>
          <a:stretch>
            <a:fillRect/>
          </a:stretch>
        </p:blipFill>
        <p:spPr>
          <a:xfrm>
            <a:off x="6034241" y="0"/>
            <a:ext cx="5708342" cy="6516209"/>
          </a:xfrm>
          <a:prstGeom prst="rect">
            <a:avLst/>
          </a:prstGeom>
        </p:spPr>
      </p:pic>
      <p:pic>
        <p:nvPicPr>
          <p:cNvPr id="4" name="Content Placeholder 3">
            <a:extLst>
              <a:ext uri="{FF2B5EF4-FFF2-40B4-BE49-F238E27FC236}">
                <a16:creationId xmlns="" xmlns:a16="http://schemas.microsoft.com/office/drawing/2014/main" id="{2C3F9A1B-C158-4C62-BED6-830F522B86B5}"/>
              </a:ext>
            </a:extLst>
          </p:cNvPr>
          <p:cNvPicPr>
            <a:picLocks noGrp="1" noChangeAspect="1"/>
          </p:cNvPicPr>
          <p:nvPr>
            <p:ph idx="1"/>
          </p:nvPr>
        </p:nvPicPr>
        <p:blipFill>
          <a:blip r:embed="rId3" cstate="print"/>
          <a:stretch>
            <a:fillRect/>
          </a:stretch>
        </p:blipFill>
        <p:spPr>
          <a:xfrm>
            <a:off x="449417" y="0"/>
            <a:ext cx="5906996" cy="6542842"/>
          </a:xfrm>
          <a:prstGeom prst="rect">
            <a:avLst/>
          </a:prstGeom>
        </p:spPr>
      </p:pic>
    </p:spTree>
    <p:extLst>
      <p:ext uri="{BB962C8B-B14F-4D97-AF65-F5344CB8AC3E}">
        <p14:creationId xmlns="" xmlns:p14="http://schemas.microsoft.com/office/powerpoint/2010/main" val="2482939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9D0645-1F3A-4DE8-ACAB-5CDC38DE1747}"/>
              </a:ext>
            </a:extLst>
          </p:cNvPr>
          <p:cNvSpPr>
            <a:spLocks noGrp="1"/>
          </p:cNvSpPr>
          <p:nvPr>
            <p:ph type="title"/>
          </p:nvPr>
        </p:nvSpPr>
        <p:spPr>
          <a:xfrm>
            <a:off x="985422" y="254104"/>
            <a:ext cx="10484528" cy="1539185"/>
          </a:xfrm>
        </p:spPr>
        <p:txBody>
          <a:bodyPr>
            <a:normAutofit fontScale="90000"/>
          </a:bodyPr>
          <a:lstStyle/>
          <a:p>
            <a:r>
              <a:rPr lang="ro-RO" dirty="0"/>
              <a:t>	</a:t>
            </a:r>
            <a:r>
              <a:rPr lang="en-US" sz="2700" b="1">
                <a:latin typeface="Times New Roman" panose="02020603050405020304" pitchFamily="18" charset="0"/>
                <a:cs typeface="Times New Roman" panose="02020603050405020304" pitchFamily="18" charset="0"/>
              </a:rPr>
              <a:t>GAME</a:t>
            </a:r>
            <a:r>
              <a:rPr lang="ro-RO" sz="2700" b="1">
                <a:latin typeface="Times New Roman" panose="02020603050405020304" pitchFamily="18" charset="0"/>
                <a:cs typeface="Times New Roman" panose="02020603050405020304" pitchFamily="18" charset="0"/>
              </a:rPr>
              <a:t> </a:t>
            </a:r>
            <a:r>
              <a:rPr lang="ro-RO" sz="2700" b="1" dirty="0">
                <a:latin typeface="Times New Roman" panose="02020603050405020304" pitchFamily="18" charset="0"/>
                <a:cs typeface="Times New Roman" panose="02020603050405020304" pitchFamily="18" charset="0"/>
              </a:rPr>
              <a:t>-FLIPCHART</a:t>
            </a:r>
            <a:br>
              <a:rPr lang="ro-RO" sz="2700" b="1" dirty="0">
                <a:latin typeface="Times New Roman" panose="02020603050405020304" pitchFamily="18" charset="0"/>
                <a:cs typeface="Times New Roman" panose="02020603050405020304" pitchFamily="18" charset="0"/>
              </a:rPr>
            </a:br>
            <a:r>
              <a:rPr lang="en-US" sz="2700" b="1" dirty="0">
                <a:latin typeface="Times New Roman" panose="02020603050405020304" pitchFamily="18" charset="0"/>
                <a:cs typeface="Times New Roman" panose="02020603050405020304" pitchFamily="18" charset="0"/>
              </a:rPr>
              <a:t>Each student will say a letter and give an example of a food BEGINNING WITH THAT LETTER that they will place in the appropriate column</a:t>
            </a:r>
          </a:p>
        </p:txBody>
      </p:sp>
      <p:graphicFrame>
        <p:nvGraphicFramePr>
          <p:cNvPr id="4" name="Content Placeholder 3">
            <a:extLst>
              <a:ext uri="{FF2B5EF4-FFF2-40B4-BE49-F238E27FC236}">
                <a16:creationId xmlns="" xmlns:a16="http://schemas.microsoft.com/office/drawing/2014/main" id="{7E9C9AFC-50E5-43DF-911C-94AA07120531}"/>
              </a:ext>
            </a:extLst>
          </p:cNvPr>
          <p:cNvGraphicFramePr>
            <a:graphicFrameLocks noGrp="1"/>
          </p:cNvGraphicFramePr>
          <p:nvPr>
            <p:ph idx="1"/>
            <p:extLst>
              <p:ext uri="{D42A27DB-BD31-4B8C-83A1-F6EECF244321}">
                <p14:modId xmlns="" xmlns:p14="http://schemas.microsoft.com/office/powerpoint/2010/main" val="3766711702"/>
              </p:ext>
            </p:extLst>
          </p:nvPr>
        </p:nvGraphicFramePr>
        <p:xfrm>
          <a:off x="1293812" y="2408367"/>
          <a:ext cx="9604376" cy="2595880"/>
        </p:xfrm>
        <a:graphic>
          <a:graphicData uri="http://schemas.openxmlformats.org/drawingml/2006/table">
            <a:tbl>
              <a:tblPr firstRow="1" bandRow="1">
                <a:tableStyleId>{5C22544A-7EE6-4342-B048-85BDC9FD1C3A}</a:tableStyleId>
              </a:tblPr>
              <a:tblGrid>
                <a:gridCol w="4802188">
                  <a:extLst>
                    <a:ext uri="{9D8B030D-6E8A-4147-A177-3AD203B41FA5}">
                      <a16:colId xmlns="" xmlns:a16="http://schemas.microsoft.com/office/drawing/2014/main" val="203509176"/>
                    </a:ext>
                  </a:extLst>
                </a:gridCol>
                <a:gridCol w="4802188">
                  <a:extLst>
                    <a:ext uri="{9D8B030D-6E8A-4147-A177-3AD203B41FA5}">
                      <a16:colId xmlns="" xmlns:a16="http://schemas.microsoft.com/office/drawing/2014/main" val="769984602"/>
                    </a:ext>
                  </a:extLst>
                </a:gridCol>
              </a:tblGrid>
              <a:tr h="370840">
                <a:tc>
                  <a:txBody>
                    <a:bodyPr/>
                    <a:lstStyle/>
                    <a:p>
                      <a:pPr algn="ctr"/>
                      <a:r>
                        <a:rPr lang="en-US" dirty="0"/>
                        <a:t>HEALTHY FOOD</a:t>
                      </a:r>
                    </a:p>
                  </a:txBody>
                  <a:tcPr/>
                </a:tc>
                <a:tc>
                  <a:txBody>
                    <a:bodyPr/>
                    <a:lstStyle/>
                    <a:p>
                      <a:pPr algn="ctr"/>
                      <a:r>
                        <a:rPr lang="en-US" dirty="0"/>
                        <a:t>UNHEALTHY FOOD</a:t>
                      </a:r>
                    </a:p>
                  </a:txBody>
                  <a:tcPr/>
                </a:tc>
                <a:extLst>
                  <a:ext uri="{0D108BD9-81ED-4DB2-BD59-A6C34878D82A}">
                    <a16:rowId xmlns="" xmlns:a16="http://schemas.microsoft.com/office/drawing/2014/main" val="3555682275"/>
                  </a:ext>
                </a:extLst>
              </a:tr>
              <a:tr h="370840">
                <a:tc>
                  <a:txBody>
                    <a:bodyPr/>
                    <a:lstStyle/>
                    <a:p>
                      <a:endParaRPr lang="en-US"/>
                    </a:p>
                  </a:txBody>
                  <a:tcPr/>
                </a:tc>
                <a:tc>
                  <a:txBody>
                    <a:bodyPr/>
                    <a:lstStyle/>
                    <a:p>
                      <a:endParaRPr lang="en-US"/>
                    </a:p>
                  </a:txBody>
                  <a:tcPr/>
                </a:tc>
                <a:extLst>
                  <a:ext uri="{0D108BD9-81ED-4DB2-BD59-A6C34878D82A}">
                    <a16:rowId xmlns="" xmlns:a16="http://schemas.microsoft.com/office/drawing/2014/main" val="2257756495"/>
                  </a:ext>
                </a:extLst>
              </a:tr>
              <a:tr h="370840">
                <a:tc>
                  <a:txBody>
                    <a:bodyPr/>
                    <a:lstStyle/>
                    <a:p>
                      <a:endParaRPr lang="en-US"/>
                    </a:p>
                  </a:txBody>
                  <a:tcPr/>
                </a:tc>
                <a:tc>
                  <a:txBody>
                    <a:bodyPr/>
                    <a:lstStyle/>
                    <a:p>
                      <a:endParaRPr lang="en-US"/>
                    </a:p>
                  </a:txBody>
                  <a:tcPr/>
                </a:tc>
                <a:extLst>
                  <a:ext uri="{0D108BD9-81ED-4DB2-BD59-A6C34878D82A}">
                    <a16:rowId xmlns="" xmlns:a16="http://schemas.microsoft.com/office/drawing/2014/main" val="659937324"/>
                  </a:ext>
                </a:extLst>
              </a:tr>
              <a:tr h="370840">
                <a:tc>
                  <a:txBody>
                    <a:bodyPr/>
                    <a:lstStyle/>
                    <a:p>
                      <a:endParaRPr lang="en-US"/>
                    </a:p>
                  </a:txBody>
                  <a:tcPr/>
                </a:tc>
                <a:tc>
                  <a:txBody>
                    <a:bodyPr/>
                    <a:lstStyle/>
                    <a:p>
                      <a:endParaRPr lang="en-US"/>
                    </a:p>
                  </a:txBody>
                  <a:tcPr/>
                </a:tc>
                <a:extLst>
                  <a:ext uri="{0D108BD9-81ED-4DB2-BD59-A6C34878D82A}">
                    <a16:rowId xmlns="" xmlns:a16="http://schemas.microsoft.com/office/drawing/2014/main" val="636740617"/>
                  </a:ext>
                </a:extLst>
              </a:tr>
              <a:tr h="370840">
                <a:tc>
                  <a:txBody>
                    <a:bodyPr/>
                    <a:lstStyle/>
                    <a:p>
                      <a:endParaRPr lang="en-US"/>
                    </a:p>
                  </a:txBody>
                  <a:tcPr/>
                </a:tc>
                <a:tc>
                  <a:txBody>
                    <a:bodyPr/>
                    <a:lstStyle/>
                    <a:p>
                      <a:endParaRPr lang="en-US"/>
                    </a:p>
                  </a:txBody>
                  <a:tcPr/>
                </a:tc>
                <a:extLst>
                  <a:ext uri="{0D108BD9-81ED-4DB2-BD59-A6C34878D82A}">
                    <a16:rowId xmlns="" xmlns:a16="http://schemas.microsoft.com/office/drawing/2014/main" val="201785732"/>
                  </a:ext>
                </a:extLst>
              </a:tr>
              <a:tr h="370840">
                <a:tc>
                  <a:txBody>
                    <a:bodyPr/>
                    <a:lstStyle/>
                    <a:p>
                      <a:endParaRPr lang="en-US"/>
                    </a:p>
                  </a:txBody>
                  <a:tcPr/>
                </a:tc>
                <a:tc>
                  <a:txBody>
                    <a:bodyPr/>
                    <a:lstStyle/>
                    <a:p>
                      <a:endParaRPr lang="en-US"/>
                    </a:p>
                  </a:txBody>
                  <a:tcPr/>
                </a:tc>
                <a:extLst>
                  <a:ext uri="{0D108BD9-81ED-4DB2-BD59-A6C34878D82A}">
                    <a16:rowId xmlns="" xmlns:a16="http://schemas.microsoft.com/office/drawing/2014/main" val="663468671"/>
                  </a:ext>
                </a:extLst>
              </a:tr>
              <a:tr h="370840">
                <a:tc>
                  <a:txBody>
                    <a:bodyPr/>
                    <a:lstStyle/>
                    <a:p>
                      <a:endParaRPr lang="en-US"/>
                    </a:p>
                  </a:txBody>
                  <a:tcPr/>
                </a:tc>
                <a:tc>
                  <a:txBody>
                    <a:bodyPr/>
                    <a:lstStyle/>
                    <a:p>
                      <a:endParaRPr lang="en-US" dirty="0"/>
                    </a:p>
                  </a:txBody>
                  <a:tcPr/>
                </a:tc>
                <a:extLst>
                  <a:ext uri="{0D108BD9-81ED-4DB2-BD59-A6C34878D82A}">
                    <a16:rowId xmlns="" xmlns:a16="http://schemas.microsoft.com/office/drawing/2014/main" val="901562111"/>
                  </a:ext>
                </a:extLst>
              </a:tr>
            </a:tbl>
          </a:graphicData>
        </a:graphic>
      </p:graphicFrame>
    </p:spTree>
    <p:extLst>
      <p:ext uri="{BB962C8B-B14F-4D97-AF65-F5344CB8AC3E}">
        <p14:creationId xmlns="" xmlns:p14="http://schemas.microsoft.com/office/powerpoint/2010/main" val="320228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0D01E7-59F3-49DC-A8AF-B54E9C988C0C}"/>
              </a:ext>
            </a:extLst>
          </p:cNvPr>
          <p:cNvSpPr>
            <a:spLocks noGrp="1"/>
          </p:cNvSpPr>
          <p:nvPr>
            <p:ph type="title"/>
          </p:nvPr>
        </p:nvSpPr>
        <p:spPr/>
        <p:txBody>
          <a:bodyPr/>
          <a:lstStyle/>
          <a:p>
            <a:r>
              <a:rPr lang="ro-RO" dirty="0"/>
              <a:t>LINK-URI JOCURI DIDACTICE</a:t>
            </a:r>
            <a:endParaRPr lang="en-US" dirty="0"/>
          </a:p>
        </p:txBody>
      </p:sp>
      <p:sp>
        <p:nvSpPr>
          <p:cNvPr id="3" name="Content Placeholder 2">
            <a:extLst>
              <a:ext uri="{FF2B5EF4-FFF2-40B4-BE49-F238E27FC236}">
                <a16:creationId xmlns="" xmlns:a16="http://schemas.microsoft.com/office/drawing/2014/main" id="{3E82EAD2-A73B-4C2A-ADD7-6134FFDBE77C}"/>
              </a:ext>
            </a:extLst>
          </p:cNvPr>
          <p:cNvSpPr>
            <a:spLocks noGrp="1"/>
          </p:cNvSpPr>
          <p:nvPr>
            <p:ph idx="1"/>
          </p:nvPr>
        </p:nvSpPr>
        <p:spPr>
          <a:xfrm>
            <a:off x="1451579" y="2015732"/>
            <a:ext cx="9603275" cy="4037749"/>
          </a:xfrm>
        </p:spPr>
        <p:txBody>
          <a:bodyPr>
            <a:normAutofit/>
          </a:bodyPr>
          <a:lstStyle/>
          <a:p>
            <a:pPr>
              <a:lnSpc>
                <a:spcPct val="107000"/>
              </a:lnSpc>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 xmlns:ahyp="http://schemas.microsoft.com/office/drawing/2018/hyperlinkcolor" val="tx"/>
                    </a:ext>
                  </a:extLst>
                </a:hlinkClick>
              </a:rPr>
              <a:t>https://wordwall.net/ro-ro/community/alimente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 xmlns:ahyp="http://schemas.microsoft.com/office/drawing/2018/hyperlinkcolor" val="tx"/>
                    </a:ext>
                  </a:extLst>
                </a:hlinkClick>
              </a:rPr>
              <a:t>https://wordwall.net/ro/resource/3239543/alimente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 xmlns:ahyp="http://schemas.microsoft.com/office/drawing/2018/hyperlinkcolor" val="tx"/>
                    </a:ext>
                  </a:extLst>
                </a:hlinkClick>
              </a:rPr>
              <a:t>https://wordwall.net/ro/resource/2651816/alimente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 xmlns:ahyp="http://schemas.microsoft.com/office/drawing/2018/hyperlinkcolor" val="tx"/>
                    </a:ext>
                  </a:extLst>
                </a:hlinkClick>
              </a:rPr>
              <a:t>https://wordwall.net/ro/resource/27521335/alimente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 xmlns:ahyp="http://schemas.microsoft.com/office/drawing/2018/hyperlinkcolor" val="tx"/>
                    </a:ext>
                  </a:extLst>
                </a:hlinkClick>
              </a:rPr>
              <a:t>https://wordwall.net/ro/resource/23672337/alimente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 xmlns:ahyp="http://schemas.microsoft.com/office/drawing/2018/hyperlinkcolor" val="tx"/>
                    </a:ext>
                  </a:extLst>
                </a:hlinkClick>
              </a:rPr>
              <a:t>https://wordwall.net/ro/resource/11306686/alimente-proaspte-alimente-alterate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extLst>
                    <a:ext uri="{A12FA001-AC4F-418D-AE19-62706E023703}">
                      <ahyp:hlinkClr xmlns="" xmlns:ahyp="http://schemas.microsoft.com/office/drawing/2018/hyperlinkcolor" val="tx"/>
                    </a:ext>
                  </a:extLst>
                </a:hlinkClick>
              </a:rPr>
              <a:t>https://wordwall.net/ro/resource/14320025/alimente-sanatoase</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 xmlns:p14="http://schemas.microsoft.com/office/powerpoint/2010/main" val="361054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2BFBF0-FF24-4876-90E2-FDCA1A61675B}"/>
              </a:ext>
            </a:extLst>
          </p:cNvPr>
          <p:cNvSpPr>
            <a:spLocks noGrp="1"/>
          </p:cNvSpPr>
          <p:nvPr>
            <p:ph type="ctrTitle"/>
          </p:nvPr>
        </p:nvSpPr>
        <p:spPr/>
        <p:txBody>
          <a:bodyPr/>
          <a:lstStyle/>
          <a:p>
            <a:r>
              <a:rPr lang="en-US" dirty="0"/>
              <a:t>CONTENTS</a:t>
            </a:r>
          </a:p>
        </p:txBody>
      </p:sp>
      <p:sp>
        <p:nvSpPr>
          <p:cNvPr id="3" name="Subtitle 2">
            <a:extLst>
              <a:ext uri="{FF2B5EF4-FFF2-40B4-BE49-F238E27FC236}">
                <a16:creationId xmlns="" xmlns:a16="http://schemas.microsoft.com/office/drawing/2014/main" id="{4BDBE7A8-F66C-47CB-9D71-0F0CD9B5ABD7}"/>
              </a:ext>
            </a:extLst>
          </p:cNvPr>
          <p:cNvSpPr>
            <a:spLocks noGrp="1"/>
          </p:cNvSpPr>
          <p:nvPr>
            <p:ph type="subTitle" idx="1"/>
          </p:nvPr>
        </p:nvSpPr>
        <p:spPr>
          <a:xfrm>
            <a:off x="1536493" y="3875978"/>
            <a:ext cx="10238282" cy="1722848"/>
          </a:xfrm>
        </p:spPr>
        <p:txBody>
          <a:bodyPr>
            <a:normAutofit/>
          </a:bodyPr>
          <a:lstStyle/>
          <a:p>
            <a:pPr algn="just">
              <a:lnSpc>
                <a:spcPct val="115000"/>
              </a:lnSpc>
              <a:spcAft>
                <a:spcPts val="0"/>
              </a:spcAft>
            </a:pPr>
            <a:r>
              <a:rPr lang="en-US" sz="24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-Establishing the correct portions of food</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-Identifying healthy and unhealthy food</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 xmlns:p14="http://schemas.microsoft.com/office/powerpoint/2010/main" val="3255809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DCEBD-C17C-4B56-8C94-4B18B0FB7596}"/>
              </a:ext>
            </a:extLst>
          </p:cNvPr>
          <p:cNvSpPr>
            <a:spLocks noGrp="1"/>
          </p:cNvSpPr>
          <p:nvPr>
            <p:ph type="ctrTitle"/>
          </p:nvPr>
        </p:nvSpPr>
        <p:spPr>
          <a:xfrm>
            <a:off x="203385" y="3817398"/>
            <a:ext cx="11785230" cy="3480047"/>
          </a:xfrm>
        </p:spPr>
        <p:txBody>
          <a:bodyPr>
            <a:normAutofit fontScale="90000"/>
          </a:bodyPr>
          <a:lstStyle/>
          <a:p>
            <a:pPr>
              <a:lnSpc>
                <a:spcPct val="115000"/>
              </a:lnSpc>
              <a:spcAft>
                <a:spcPts val="0"/>
              </a:spcAft>
            </a:pPr>
            <a:r>
              <a:rPr lang="en-US" sz="24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     Understanding exactly what a normal and healthy portion of food means makes the difference between maintaining an ideal weight and being overweight or obese. </a:t>
            </a:r>
            <a:br>
              <a:rPr lang="en-US" sz="24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br>
            <a:r>
              <a:rPr lang="en-US" sz="24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     A practical guide to estimate the recommended portions for each food is a real help in developing healthy eating habits, which guarantee a long life without health complications.</a:t>
            </a:r>
            <a:r>
              <a:rPr lang="en-US" sz="2400" b="1" dirty="0">
                <a:latin typeface="Times New Roman" panose="02020603050405020304" pitchFamily="18" charset="0"/>
                <a:ea typeface="Calibri" panose="020F0502020204030204" pitchFamily="34" charset="0"/>
                <a:cs typeface="Times New Roman" panose="02020603050405020304" pitchFamily="18" charset="0"/>
              </a:rPr>
              <a:t/>
            </a:r>
            <a:br>
              <a:rPr lang="en-US" sz="2400" b="1" dirty="0">
                <a:latin typeface="Times New Roman" panose="02020603050405020304" pitchFamily="18" charset="0"/>
                <a:ea typeface="Calibri" panose="020F0502020204030204" pitchFamily="34"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 xmlns:a16="http://schemas.microsoft.com/office/drawing/2014/main" id="{C4E7A586-73CA-4240-A641-791F6D7AA1CC}"/>
              </a:ext>
            </a:extLst>
          </p:cNvPr>
          <p:cNvSpPr>
            <a:spLocks noGrp="1"/>
          </p:cNvSpPr>
          <p:nvPr>
            <p:ph type="subTitle" idx="1"/>
          </p:nvPr>
        </p:nvSpPr>
        <p:spPr>
          <a:xfrm>
            <a:off x="2573576" y="1366539"/>
            <a:ext cx="8844197" cy="1882687"/>
          </a:xfrm>
        </p:spPr>
        <p:txBody>
          <a:bodyPr>
            <a:noAutofit/>
          </a:bodyPr>
          <a:lstStyle/>
          <a:p>
            <a:pPr algn="just">
              <a:lnSpc>
                <a:spcPct val="115000"/>
              </a:lnSpc>
              <a:spcAft>
                <a:spcPts val="0"/>
              </a:spcAft>
            </a:pPr>
            <a:r>
              <a:rPr lang="en-US" sz="24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       A good control of food portions is very important for the correct management of body weight, which depends on the number of calories ingested through food.</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pic>
        <p:nvPicPr>
          <p:cNvPr id="7" name="Picture 6">
            <a:extLst>
              <a:ext uri="{FF2B5EF4-FFF2-40B4-BE49-F238E27FC236}">
                <a16:creationId xmlns="" xmlns:a16="http://schemas.microsoft.com/office/drawing/2014/main" id="{5BEE165F-2AA3-46A0-ADBA-AB3FB26D6B08}"/>
              </a:ext>
            </a:extLst>
          </p:cNvPr>
          <p:cNvPicPr>
            <a:picLocks noChangeAspect="1"/>
          </p:cNvPicPr>
          <p:nvPr/>
        </p:nvPicPr>
        <p:blipFill>
          <a:blip r:embed="rId2" cstate="print"/>
          <a:stretch>
            <a:fillRect/>
          </a:stretch>
        </p:blipFill>
        <p:spPr>
          <a:xfrm>
            <a:off x="394005" y="1730908"/>
            <a:ext cx="1847248" cy="1792379"/>
          </a:xfrm>
          <a:prstGeom prst="rect">
            <a:avLst/>
          </a:prstGeom>
        </p:spPr>
      </p:pic>
    </p:spTree>
    <p:extLst>
      <p:ext uri="{BB962C8B-B14F-4D97-AF65-F5344CB8AC3E}">
        <p14:creationId xmlns="" xmlns:p14="http://schemas.microsoft.com/office/powerpoint/2010/main" val="1990839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A882B8-1210-43B3-A452-5B6E2E548CB0}"/>
              </a:ext>
            </a:extLst>
          </p:cNvPr>
          <p:cNvSpPr>
            <a:spLocks noGrp="1"/>
          </p:cNvSpPr>
          <p:nvPr>
            <p:ph type="title"/>
          </p:nvPr>
        </p:nvSpPr>
        <p:spPr>
          <a:xfrm>
            <a:off x="1901284" y="966497"/>
            <a:ext cx="9603275" cy="1049235"/>
          </a:xfrm>
        </p:spPr>
        <p:txBody>
          <a:bodyPr/>
          <a:lstStyle/>
          <a:p>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Stabilirea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portiilor</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corecte</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mancare</a:t>
            </a:r>
            <a:endParaRPr lang="en-US" dirty="0"/>
          </a:p>
        </p:txBody>
      </p:sp>
      <p:sp>
        <p:nvSpPr>
          <p:cNvPr id="3" name="Content Placeholder 2">
            <a:extLst>
              <a:ext uri="{FF2B5EF4-FFF2-40B4-BE49-F238E27FC236}">
                <a16:creationId xmlns="" xmlns:a16="http://schemas.microsoft.com/office/drawing/2014/main" id="{CC4F67DE-C73B-4DF1-BDC8-7BDDB0B8A719}"/>
              </a:ext>
            </a:extLst>
          </p:cNvPr>
          <p:cNvSpPr>
            <a:spLocks noGrp="1"/>
          </p:cNvSpPr>
          <p:nvPr>
            <p:ph idx="1"/>
          </p:nvPr>
        </p:nvSpPr>
        <p:spPr>
          <a:xfrm>
            <a:off x="3488924" y="2015731"/>
            <a:ext cx="8478175" cy="4047717"/>
          </a:xfrm>
        </p:spPr>
        <p:txBody>
          <a:bodyPr>
            <a:normAutofit lnSpcReduction="10000"/>
          </a:bodyPr>
          <a:lstStyle/>
          <a:p>
            <a:pPr algn="just">
              <a:lnSpc>
                <a:spcPct val="115000"/>
              </a:lnSpc>
              <a:spcAft>
                <a:spcPts val="0"/>
              </a:spcAft>
            </a:pPr>
            <a:r>
              <a:rPr lang="en-US" sz="2400" dirty="0">
                <a:solidFill>
                  <a:srgbClr val="202124"/>
                </a:solidFill>
                <a:latin typeface="Times New Roman" panose="02020603050405020304" pitchFamily="18" charset="0"/>
                <a:ea typeface="Times New Roman" panose="02020603050405020304" pitchFamily="18" charset="0"/>
                <a:cs typeface="Times New Roman" panose="02020603050405020304" pitchFamily="18" charset="0"/>
              </a:rPr>
              <a:t>On food labels there are two terms used to refer to this, serving size and portion.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Serving size </a:t>
            </a:r>
            <a:r>
              <a:rPr lang="en-US" sz="2400" dirty="0">
                <a:solidFill>
                  <a:srgbClr val="202124"/>
                </a:solidFill>
                <a:latin typeface="Times New Roman" panose="02020603050405020304" pitchFamily="18" charset="0"/>
                <a:ea typeface="Times New Roman" panose="02020603050405020304" pitchFamily="18" charset="0"/>
                <a:cs typeface="Times New Roman" panose="02020603050405020304" pitchFamily="18" charset="0"/>
              </a:rPr>
              <a:t>varies from one product to another, being the amount of food shown on the label of a product (the nutritional values ​​of the serving size are suggested by the manufacturer on the packaging).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Portion</a:t>
            </a:r>
            <a:r>
              <a:rPr lang="en-US" sz="2400" dirty="0">
                <a:solidFill>
                  <a:srgbClr val="202124"/>
                </a:solidFill>
                <a:latin typeface="Times New Roman" panose="02020603050405020304" pitchFamily="18" charset="0"/>
                <a:ea typeface="Times New Roman" panose="02020603050405020304" pitchFamily="18" charset="0"/>
                <a:cs typeface="Times New Roman" panose="02020603050405020304" pitchFamily="18" charset="0"/>
              </a:rPr>
              <a:t> represents the actual amount you eat/choose to consume at once, being 100% under your control (in a restaurant, takeout or at home).</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 xmlns:a16="http://schemas.microsoft.com/office/drawing/2014/main" id="{40F796A9-A201-47FD-B79C-706B6FA06138}"/>
              </a:ext>
            </a:extLst>
          </p:cNvPr>
          <p:cNvPicPr>
            <a:picLocks noChangeAspect="1"/>
          </p:cNvPicPr>
          <p:nvPr/>
        </p:nvPicPr>
        <p:blipFill>
          <a:blip r:embed="rId2" cstate="print"/>
          <a:stretch>
            <a:fillRect/>
          </a:stretch>
        </p:blipFill>
        <p:spPr>
          <a:xfrm>
            <a:off x="436850" y="2015732"/>
            <a:ext cx="3225553" cy="40477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1504088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6DD004-440B-458D-890E-DD3E657D69AD}"/>
              </a:ext>
            </a:extLst>
          </p:cNvPr>
          <p:cNvSpPr>
            <a:spLocks noGrp="1"/>
          </p:cNvSpPr>
          <p:nvPr>
            <p:ph type="title"/>
          </p:nvPr>
        </p:nvSpPr>
        <p:spPr>
          <a:xfrm>
            <a:off x="1571346" y="593566"/>
            <a:ext cx="8078679" cy="1049235"/>
          </a:xfrm>
        </p:spPr>
        <p:txBody>
          <a:bodyPr>
            <a:noAutofit/>
          </a:bodyPr>
          <a:lstStyle/>
          <a:p>
            <a:pPr algn="just">
              <a:lnSpc>
                <a:spcPct val="115000"/>
              </a:lnSpc>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b="1" dirty="0">
                <a:latin typeface="Times New Roman" panose="02020603050405020304" pitchFamily="18" charset="0"/>
                <a:ea typeface="Calibri" panose="020F0502020204030204" pitchFamily="34" charset="0"/>
                <a:cs typeface="Times New Roman" panose="02020603050405020304" pitchFamily="18" charset="0"/>
              </a:rPr>
              <a:t>The </a:t>
            </a:r>
            <a:r>
              <a:rPr lang="en-US" sz="24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serving size for different food groups</a:t>
            </a:r>
            <a:r>
              <a:rPr lang="en-US" sz="2400" b="1" dirty="0">
                <a:latin typeface="Times New Roman" panose="02020603050405020304" pitchFamily="18" charset="0"/>
                <a:ea typeface="Calibri" panose="020F0502020204030204" pitchFamily="34" charset="0"/>
                <a:cs typeface="Times New Roman" panose="02020603050405020304" pitchFamily="18" charset="0"/>
              </a:rPr>
              <a:t/>
            </a:r>
            <a:br>
              <a:rPr lang="en-US" sz="2400" b="1" dirty="0">
                <a:latin typeface="Times New Roman" panose="02020603050405020304" pitchFamily="18" charset="0"/>
                <a:ea typeface="Calibri" panose="020F0502020204030204" pitchFamily="34"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 xmlns:a16="http://schemas.microsoft.com/office/drawing/2014/main" id="{273D8064-87CD-4DEF-AAB2-BD336A407AD1}"/>
              </a:ext>
            </a:extLst>
          </p:cNvPr>
          <p:cNvPicPr>
            <a:picLocks noGrp="1" noChangeAspect="1"/>
          </p:cNvPicPr>
          <p:nvPr>
            <p:ph idx="1"/>
          </p:nvPr>
        </p:nvPicPr>
        <p:blipFill>
          <a:blip r:embed="rId2" cstate="print"/>
          <a:stretch>
            <a:fillRect/>
          </a:stretch>
        </p:blipFill>
        <p:spPr>
          <a:xfrm>
            <a:off x="171138" y="1943554"/>
            <a:ext cx="5608225" cy="4830108"/>
          </a:xfrm>
          <a:prstGeom prst="rect">
            <a:avLst/>
          </a:prstGeom>
        </p:spPr>
      </p:pic>
      <p:pic>
        <p:nvPicPr>
          <p:cNvPr id="5" name="Picture 4" descr="Știi care este măsura CORECTĂ a porțiilor de mâncare? - Exquis">
            <a:extLst>
              <a:ext uri="{FF2B5EF4-FFF2-40B4-BE49-F238E27FC236}">
                <a16:creationId xmlns="" xmlns:a16="http://schemas.microsoft.com/office/drawing/2014/main" id="{199C0F9C-39DE-46D7-B458-082C5CB6DC38}"/>
              </a:ext>
            </a:extLst>
          </p:cNvPr>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50383" y="1943554"/>
            <a:ext cx="6029321" cy="4830108"/>
          </a:xfrm>
          <a:prstGeom prst="rect">
            <a:avLst/>
          </a:prstGeom>
          <a:noFill/>
          <a:ln>
            <a:noFill/>
          </a:ln>
        </p:spPr>
      </p:pic>
    </p:spTree>
    <p:extLst>
      <p:ext uri="{BB962C8B-B14F-4D97-AF65-F5344CB8AC3E}">
        <p14:creationId xmlns="" xmlns:p14="http://schemas.microsoft.com/office/powerpoint/2010/main" val="110273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43020E-BABA-4196-9E82-F04B4A32D9AC}"/>
              </a:ext>
            </a:extLst>
          </p:cNvPr>
          <p:cNvSpPr>
            <a:spLocks noGrp="1"/>
          </p:cNvSpPr>
          <p:nvPr>
            <p:ph type="title"/>
          </p:nvPr>
        </p:nvSpPr>
        <p:spPr>
          <a:xfrm>
            <a:off x="269823" y="804519"/>
            <a:ext cx="10785031" cy="1049235"/>
          </a:xfrm>
        </p:spPr>
        <p:txBody>
          <a:bodyPr>
            <a:noAutofit/>
          </a:bodyPr>
          <a:lstStyle/>
          <a:p>
            <a:pPr>
              <a:lnSpc>
                <a:spcPct val="115000"/>
              </a:lnSpc>
              <a:spcAft>
                <a:spcPts val="0"/>
              </a:spcAft>
            </a:pPr>
            <a:r>
              <a:rPr lang="en-US" sz="14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- 1 portion of raw broccoli = 90 grams = a tight fist;</a:t>
            </a:r>
            <a:br>
              <a:rPr lang="en-US" sz="14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br>
            <a:r>
              <a:rPr lang="en-US" sz="14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 - 1 portion of fresh spinach = 55 grams = a classic bulb;</a:t>
            </a:r>
            <a:r>
              <a:rPr lang="en-US" sz="1400" dirty="0">
                <a:latin typeface="Times New Roman" panose="02020603050405020304" pitchFamily="18" charset="0"/>
                <a:ea typeface="Calibri" panose="020F0502020204030204" pitchFamily="34" charset="0"/>
                <a:cs typeface="Times New Roman" panose="02020603050405020304" pitchFamily="18" charset="0"/>
              </a:rPr>
              <a:t/>
            </a:r>
            <a:br>
              <a:rPr lang="en-US" sz="1400" dirty="0">
                <a:latin typeface="Times New Roman" panose="02020603050405020304" pitchFamily="18" charset="0"/>
                <a:ea typeface="Calibri" panose="020F0502020204030204" pitchFamily="34"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 xmlns:a16="http://schemas.microsoft.com/office/drawing/2014/main" id="{AA9EE0E1-BDCA-42F6-BDEC-24C8030165AF}"/>
              </a:ext>
            </a:extLst>
          </p:cNvPr>
          <p:cNvSpPr>
            <a:spLocks noGrp="1"/>
          </p:cNvSpPr>
          <p:nvPr>
            <p:ph idx="1"/>
          </p:nvPr>
        </p:nvSpPr>
        <p:spPr>
          <a:xfrm>
            <a:off x="269823" y="2331857"/>
            <a:ext cx="11083977" cy="3845106"/>
          </a:xfrm>
        </p:spPr>
        <p:txBody>
          <a:bodyPr>
            <a:normAutofit/>
          </a:bodyPr>
          <a:lstStyle/>
          <a:p>
            <a:pPr fontAlgn="base">
              <a:lnSpc>
                <a:spcPct val="107000"/>
              </a:lnSpc>
              <a:spcAft>
                <a:spcPts val="0"/>
              </a:spcAft>
            </a:pPr>
            <a:endParaRPr lang="en-US" sz="3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fontAlgn="base">
              <a:lnSpc>
                <a:spcPct val="107000"/>
              </a:lnSpc>
              <a:spcAft>
                <a:spcPts val="0"/>
              </a:spcAft>
            </a:pPr>
            <a:endParaRPr lang="en-US" sz="3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pic>
        <p:nvPicPr>
          <p:cNvPr id="7" name="Picture 6">
            <a:extLst>
              <a:ext uri="{FF2B5EF4-FFF2-40B4-BE49-F238E27FC236}">
                <a16:creationId xmlns="" xmlns:a16="http://schemas.microsoft.com/office/drawing/2014/main" id="{0C8851B1-A50B-491F-A2F0-89DC1D07AA41}"/>
              </a:ext>
            </a:extLst>
          </p:cNvPr>
          <p:cNvPicPr>
            <a:picLocks noChangeAspect="1"/>
          </p:cNvPicPr>
          <p:nvPr/>
        </p:nvPicPr>
        <p:blipFill>
          <a:blip r:embed="rId2" cstate="print"/>
          <a:stretch>
            <a:fillRect/>
          </a:stretch>
        </p:blipFill>
        <p:spPr>
          <a:xfrm>
            <a:off x="7375160" y="3875233"/>
            <a:ext cx="3612630" cy="2148819"/>
          </a:xfrm>
          <a:prstGeom prst="rect">
            <a:avLst/>
          </a:prstGeom>
        </p:spPr>
      </p:pic>
      <p:pic>
        <p:nvPicPr>
          <p:cNvPr id="8" name="Picture 7">
            <a:extLst>
              <a:ext uri="{FF2B5EF4-FFF2-40B4-BE49-F238E27FC236}">
                <a16:creationId xmlns="" xmlns:a16="http://schemas.microsoft.com/office/drawing/2014/main" id="{E5942842-A6D6-437E-BBF0-0DE88F86457D}"/>
              </a:ext>
            </a:extLst>
          </p:cNvPr>
          <p:cNvPicPr>
            <a:picLocks noChangeAspect="1"/>
          </p:cNvPicPr>
          <p:nvPr/>
        </p:nvPicPr>
        <p:blipFill>
          <a:blip r:embed="rId3" cstate="print"/>
          <a:stretch>
            <a:fillRect/>
          </a:stretch>
        </p:blipFill>
        <p:spPr>
          <a:xfrm>
            <a:off x="3566905" y="3675222"/>
            <a:ext cx="3524195" cy="2053377"/>
          </a:xfrm>
          <a:prstGeom prst="rect">
            <a:avLst/>
          </a:prstGeom>
        </p:spPr>
      </p:pic>
      <p:pic>
        <p:nvPicPr>
          <p:cNvPr id="9" name="Picture 8">
            <a:extLst>
              <a:ext uri="{FF2B5EF4-FFF2-40B4-BE49-F238E27FC236}">
                <a16:creationId xmlns="" xmlns:a16="http://schemas.microsoft.com/office/drawing/2014/main" id="{CF731C04-11E0-4E6C-A96C-28CA2B67ED82}"/>
              </a:ext>
            </a:extLst>
          </p:cNvPr>
          <p:cNvPicPr>
            <a:picLocks noChangeAspect="1"/>
          </p:cNvPicPr>
          <p:nvPr/>
        </p:nvPicPr>
        <p:blipFill>
          <a:blip r:embed="rId4" cstate="print"/>
          <a:stretch>
            <a:fillRect/>
          </a:stretch>
        </p:blipFill>
        <p:spPr>
          <a:xfrm>
            <a:off x="7967272" y="490549"/>
            <a:ext cx="3462728" cy="1284809"/>
          </a:xfrm>
          <a:prstGeom prst="rect">
            <a:avLst/>
          </a:prstGeom>
        </p:spPr>
      </p:pic>
      <p:pic>
        <p:nvPicPr>
          <p:cNvPr id="10" name="Picture 9">
            <a:extLst>
              <a:ext uri="{FF2B5EF4-FFF2-40B4-BE49-F238E27FC236}">
                <a16:creationId xmlns="" xmlns:a16="http://schemas.microsoft.com/office/drawing/2014/main" id="{F0033952-4318-4F6F-AD85-DBD5D0840822}"/>
              </a:ext>
            </a:extLst>
          </p:cNvPr>
          <p:cNvPicPr>
            <a:picLocks noChangeAspect="1"/>
          </p:cNvPicPr>
          <p:nvPr/>
        </p:nvPicPr>
        <p:blipFill>
          <a:blip r:embed="rId5" cstate="print"/>
          <a:stretch>
            <a:fillRect/>
          </a:stretch>
        </p:blipFill>
        <p:spPr>
          <a:xfrm>
            <a:off x="105680" y="1573504"/>
            <a:ext cx="3177165" cy="1977048"/>
          </a:xfrm>
          <a:prstGeom prst="rect">
            <a:avLst/>
          </a:prstGeom>
        </p:spPr>
      </p:pic>
      <p:pic>
        <p:nvPicPr>
          <p:cNvPr id="11" name="Picture 10">
            <a:extLst>
              <a:ext uri="{FF2B5EF4-FFF2-40B4-BE49-F238E27FC236}">
                <a16:creationId xmlns="" xmlns:a16="http://schemas.microsoft.com/office/drawing/2014/main" id="{7C66AF6E-9EC7-48D5-A698-293E108B2C9C}"/>
              </a:ext>
            </a:extLst>
          </p:cNvPr>
          <p:cNvPicPr>
            <a:picLocks noChangeAspect="1"/>
          </p:cNvPicPr>
          <p:nvPr/>
        </p:nvPicPr>
        <p:blipFill>
          <a:blip r:embed="rId6" cstate="print"/>
          <a:stretch>
            <a:fillRect/>
          </a:stretch>
        </p:blipFill>
        <p:spPr>
          <a:xfrm>
            <a:off x="105680" y="3875233"/>
            <a:ext cx="3177165" cy="2053377"/>
          </a:xfrm>
          <a:prstGeom prst="rect">
            <a:avLst/>
          </a:prstGeom>
        </p:spPr>
      </p:pic>
      <p:pic>
        <p:nvPicPr>
          <p:cNvPr id="12" name="Picture 11">
            <a:extLst>
              <a:ext uri="{FF2B5EF4-FFF2-40B4-BE49-F238E27FC236}">
                <a16:creationId xmlns="" xmlns:a16="http://schemas.microsoft.com/office/drawing/2014/main" id="{E57B378A-C9FB-4E74-BBE5-E15D33840CAA}"/>
              </a:ext>
            </a:extLst>
          </p:cNvPr>
          <p:cNvPicPr>
            <a:picLocks noChangeAspect="1"/>
          </p:cNvPicPr>
          <p:nvPr/>
        </p:nvPicPr>
        <p:blipFill>
          <a:blip r:embed="rId7" cstate="print"/>
          <a:stretch>
            <a:fillRect/>
          </a:stretch>
        </p:blipFill>
        <p:spPr>
          <a:xfrm>
            <a:off x="5961530" y="490549"/>
            <a:ext cx="1413630" cy="1049235"/>
          </a:xfrm>
          <a:prstGeom prst="rect">
            <a:avLst/>
          </a:prstGeom>
        </p:spPr>
      </p:pic>
      <p:pic>
        <p:nvPicPr>
          <p:cNvPr id="14" name="Picture 13" descr="Cum să îți împarți mesele pentru a mânca din toate, să te menții puternic  și sănătos">
            <a:extLst>
              <a:ext uri="{FF2B5EF4-FFF2-40B4-BE49-F238E27FC236}">
                <a16:creationId xmlns="" xmlns:a16="http://schemas.microsoft.com/office/drawing/2014/main" id="{C51EB451-99E9-4280-8486-FA43093FA927}"/>
              </a:ext>
            </a:extLst>
          </p:cNvPr>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424471" y="1971078"/>
            <a:ext cx="3443500" cy="1665104"/>
          </a:xfrm>
          <a:prstGeom prst="rect">
            <a:avLst/>
          </a:prstGeom>
          <a:noFill/>
          <a:ln>
            <a:noFill/>
          </a:ln>
        </p:spPr>
      </p:pic>
      <p:sp>
        <p:nvSpPr>
          <p:cNvPr id="15" name="Rectangle 14">
            <a:extLst>
              <a:ext uri="{FF2B5EF4-FFF2-40B4-BE49-F238E27FC236}">
                <a16:creationId xmlns="" xmlns:a16="http://schemas.microsoft.com/office/drawing/2014/main" id="{42D973CD-105E-4079-8526-D52DF670CA2D}"/>
              </a:ext>
            </a:extLst>
          </p:cNvPr>
          <p:cNvSpPr/>
          <p:nvPr/>
        </p:nvSpPr>
        <p:spPr>
          <a:xfrm>
            <a:off x="3446988" y="1990513"/>
            <a:ext cx="4850068" cy="1643527"/>
          </a:xfrm>
          <a:prstGeom prst="rect">
            <a:avLst/>
          </a:prstGeom>
        </p:spPr>
        <p:txBody>
          <a:bodyPr wrap="square">
            <a:spAutoFit/>
          </a:bodyPr>
          <a:lstStyle/>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raw rice = 50 grams = a form for muffins;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serving of fruit = 115 grams = a baseball;</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fish fillet = 85 grams = a notebook;</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Tree>
    <p:extLst>
      <p:ext uri="{BB962C8B-B14F-4D97-AF65-F5344CB8AC3E}">
        <p14:creationId xmlns="" xmlns:p14="http://schemas.microsoft.com/office/powerpoint/2010/main" val="388377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C3B734E-F3F4-4EF4-967A-A477BE9C937C}"/>
              </a:ext>
            </a:extLst>
          </p:cNvPr>
          <p:cNvPicPr>
            <a:picLocks noChangeAspect="1"/>
          </p:cNvPicPr>
          <p:nvPr/>
        </p:nvPicPr>
        <p:blipFill>
          <a:blip r:embed="rId2" cstate="print"/>
          <a:stretch>
            <a:fillRect/>
          </a:stretch>
        </p:blipFill>
        <p:spPr>
          <a:xfrm>
            <a:off x="2118264" y="1131364"/>
            <a:ext cx="926778" cy="820444"/>
          </a:xfrm>
          <a:prstGeom prst="ellipse">
            <a:avLst/>
          </a:prstGeom>
          <a:ln>
            <a:noFill/>
          </a:ln>
          <a:effectLst>
            <a:softEdge rad="112500"/>
          </a:effectLst>
        </p:spPr>
      </p:pic>
      <p:sp>
        <p:nvSpPr>
          <p:cNvPr id="3" name="Content Placeholder 2">
            <a:extLst>
              <a:ext uri="{FF2B5EF4-FFF2-40B4-BE49-F238E27FC236}">
                <a16:creationId xmlns="" xmlns:a16="http://schemas.microsoft.com/office/drawing/2014/main" id="{D4308907-74F8-4951-A90B-7ADBBCE26428}"/>
              </a:ext>
            </a:extLst>
          </p:cNvPr>
          <p:cNvSpPr>
            <a:spLocks noGrp="1"/>
          </p:cNvSpPr>
          <p:nvPr>
            <p:ph idx="1"/>
          </p:nvPr>
        </p:nvSpPr>
        <p:spPr>
          <a:xfrm>
            <a:off x="442211" y="2015732"/>
            <a:ext cx="10612644" cy="4107750"/>
          </a:xfrm>
        </p:spPr>
        <p:txBody>
          <a:bodyPr>
            <a:normAutofit fontScale="62500" lnSpcReduction="20000"/>
          </a:bodyPr>
          <a:lstStyle/>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red apple = 115 grams = a baseball;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orange juice = 150 ml = a cup of tea; - 1 portion of cheese = 28 grams = two large dice;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tuna in its own juice = 12 cans = a tennis ball;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milk = 250 ml = a normal cup;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bread = 85 grams = a computer mouse;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chips = 28 grams = a small cup of tea;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butter = 1 teaspoon = the size of the index fingerprint of a large dice;</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- 1 portion of cashew nuts = 1 spoon = the size of the thumbprint;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cereal = 55 grams = a tight fist;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cooked potatoes = 60 grams = 12 baseballs;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cheese = 58 grams = 4 dice; </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- 1 portion of fish fillet = 85 grams = a notebook;</a:t>
            </a:r>
          </a:p>
          <a:p>
            <a:pPr algn="just">
              <a:lnSpc>
                <a:spcPct val="115000"/>
              </a:lnSpc>
              <a:spcAft>
                <a:spcPts val="0"/>
              </a:spcAft>
            </a:pP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- 1 serving of peanut butter = 2 tablespoons = 1 ping-pong ball;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 xmlns:a16="http://schemas.microsoft.com/office/drawing/2014/main" id="{0742AFDA-11CB-40D3-BE52-404DBB598D23}"/>
              </a:ext>
            </a:extLst>
          </p:cNvPr>
          <p:cNvPicPr>
            <a:picLocks noChangeAspect="1"/>
          </p:cNvPicPr>
          <p:nvPr/>
        </p:nvPicPr>
        <p:blipFill>
          <a:blip r:embed="rId3" cstate="print"/>
          <a:stretch>
            <a:fillRect/>
          </a:stretch>
        </p:blipFill>
        <p:spPr>
          <a:xfrm>
            <a:off x="2764885" y="801835"/>
            <a:ext cx="816746" cy="820444"/>
          </a:xfrm>
          <a:prstGeom prst="rect">
            <a:avLst/>
          </a:prstGeom>
        </p:spPr>
      </p:pic>
      <p:pic>
        <p:nvPicPr>
          <p:cNvPr id="6" name="Picture 5">
            <a:extLst>
              <a:ext uri="{FF2B5EF4-FFF2-40B4-BE49-F238E27FC236}">
                <a16:creationId xmlns="" xmlns:a16="http://schemas.microsoft.com/office/drawing/2014/main" id="{682E174F-36DD-456E-AB93-A73FDEF09E89}"/>
              </a:ext>
            </a:extLst>
          </p:cNvPr>
          <p:cNvPicPr>
            <a:picLocks noChangeAspect="1"/>
          </p:cNvPicPr>
          <p:nvPr/>
        </p:nvPicPr>
        <p:blipFill>
          <a:blip r:embed="rId4" cstate="print"/>
          <a:stretch>
            <a:fillRect/>
          </a:stretch>
        </p:blipFill>
        <p:spPr>
          <a:xfrm>
            <a:off x="3949424" y="5025719"/>
            <a:ext cx="945009" cy="625136"/>
          </a:xfrm>
          <a:prstGeom prst="ellipse">
            <a:avLst/>
          </a:prstGeom>
          <a:ln>
            <a:noFill/>
          </a:ln>
          <a:effectLst>
            <a:softEdge rad="112500"/>
          </a:effectLst>
        </p:spPr>
      </p:pic>
      <p:pic>
        <p:nvPicPr>
          <p:cNvPr id="7" name="Picture 6">
            <a:extLst>
              <a:ext uri="{FF2B5EF4-FFF2-40B4-BE49-F238E27FC236}">
                <a16:creationId xmlns="" xmlns:a16="http://schemas.microsoft.com/office/drawing/2014/main" id="{D9612B90-C74B-4C53-95AF-0785B639DF11}"/>
              </a:ext>
            </a:extLst>
          </p:cNvPr>
          <p:cNvPicPr>
            <a:picLocks noChangeAspect="1"/>
          </p:cNvPicPr>
          <p:nvPr/>
        </p:nvPicPr>
        <p:blipFill>
          <a:blip r:embed="rId5" cstate="print"/>
          <a:stretch>
            <a:fillRect/>
          </a:stretch>
        </p:blipFill>
        <p:spPr>
          <a:xfrm>
            <a:off x="4810726" y="5134677"/>
            <a:ext cx="816746" cy="816746"/>
          </a:xfrm>
          <a:prstGeom prst="rect">
            <a:avLst/>
          </a:prstGeom>
          <a:ln>
            <a:noFill/>
          </a:ln>
          <a:effectLst>
            <a:softEdge rad="112500"/>
          </a:effectLst>
        </p:spPr>
      </p:pic>
      <p:pic>
        <p:nvPicPr>
          <p:cNvPr id="8" name="Picture 7">
            <a:extLst>
              <a:ext uri="{FF2B5EF4-FFF2-40B4-BE49-F238E27FC236}">
                <a16:creationId xmlns="" xmlns:a16="http://schemas.microsoft.com/office/drawing/2014/main" id="{61F19C32-D0A0-4B71-B144-6B7467E8D941}"/>
              </a:ext>
            </a:extLst>
          </p:cNvPr>
          <p:cNvPicPr>
            <a:picLocks noChangeAspect="1"/>
          </p:cNvPicPr>
          <p:nvPr/>
        </p:nvPicPr>
        <p:blipFill>
          <a:blip r:embed="rId6" cstate="print"/>
          <a:stretch>
            <a:fillRect/>
          </a:stretch>
        </p:blipFill>
        <p:spPr>
          <a:xfrm>
            <a:off x="5966711" y="4250701"/>
            <a:ext cx="1546535" cy="115257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Picture 8">
            <a:extLst>
              <a:ext uri="{FF2B5EF4-FFF2-40B4-BE49-F238E27FC236}">
                <a16:creationId xmlns="" xmlns:a16="http://schemas.microsoft.com/office/drawing/2014/main" id="{858E62DA-8B9D-4F01-82E7-74C0B9F430E0}"/>
              </a:ext>
            </a:extLst>
          </p:cNvPr>
          <p:cNvPicPr>
            <a:picLocks noChangeAspect="1"/>
          </p:cNvPicPr>
          <p:nvPr/>
        </p:nvPicPr>
        <p:blipFill>
          <a:blip r:embed="rId7" cstate="print"/>
          <a:stretch>
            <a:fillRect/>
          </a:stretch>
        </p:blipFill>
        <p:spPr>
          <a:xfrm>
            <a:off x="7696940" y="100006"/>
            <a:ext cx="4430193" cy="3045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 xmlns:a16="http://schemas.microsoft.com/office/drawing/2014/main" id="{59D0961F-FF77-47EA-A5CE-45AFCC3D8BF5}"/>
              </a:ext>
            </a:extLst>
          </p:cNvPr>
          <p:cNvPicPr>
            <a:picLocks noChangeAspect="1"/>
          </p:cNvPicPr>
          <p:nvPr/>
        </p:nvPicPr>
        <p:blipFill>
          <a:blip r:embed="rId8" cstate="print"/>
          <a:stretch>
            <a:fillRect/>
          </a:stretch>
        </p:blipFill>
        <p:spPr>
          <a:xfrm>
            <a:off x="7696940" y="3268899"/>
            <a:ext cx="4430193" cy="3513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 xmlns:a16="http://schemas.microsoft.com/office/drawing/2014/main" id="{75C169D5-DF50-4B25-B5CD-FF8054112CAF}"/>
              </a:ext>
            </a:extLst>
          </p:cNvPr>
          <p:cNvPicPr>
            <a:picLocks noChangeAspect="1"/>
          </p:cNvPicPr>
          <p:nvPr/>
        </p:nvPicPr>
        <p:blipFill>
          <a:blip r:embed="rId9" cstate="print"/>
          <a:stretch>
            <a:fillRect/>
          </a:stretch>
        </p:blipFill>
        <p:spPr>
          <a:xfrm>
            <a:off x="213274" y="163101"/>
            <a:ext cx="1322563" cy="1193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444022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848549-AF95-430A-A4ED-C2F1C8D58295}"/>
              </a:ext>
            </a:extLst>
          </p:cNvPr>
          <p:cNvSpPr>
            <a:spLocks noGrp="1"/>
          </p:cNvSpPr>
          <p:nvPr>
            <p:ph type="title"/>
          </p:nvPr>
        </p:nvSpPr>
        <p:spPr>
          <a:xfrm>
            <a:off x="1374097" y="894461"/>
            <a:ext cx="5488341" cy="754458"/>
          </a:xfrm>
        </p:spPr>
        <p:txBody>
          <a:bodyPr>
            <a:normAutofit/>
          </a:bodyPr>
          <a:lstStyle/>
          <a:p>
            <a:r>
              <a:rPr lang="en-US" sz="24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Create a plate for breakfast</a:t>
            </a:r>
            <a:endParaRPr lang="en-US" sz="2400" b="1" dirty="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 xmlns:a16="http://schemas.microsoft.com/office/drawing/2014/main" id="{A72265B1-6E2E-4C3E-8430-DE1C7EB22456}"/>
              </a:ext>
            </a:extLst>
          </p:cNvPr>
          <p:cNvPicPr>
            <a:picLocks noGrp="1" noChangeAspect="1"/>
          </p:cNvPicPr>
          <p:nvPr>
            <p:ph idx="1"/>
          </p:nvPr>
        </p:nvPicPr>
        <p:blipFill>
          <a:blip r:embed="rId2" cstate="print"/>
          <a:stretch>
            <a:fillRect/>
          </a:stretch>
        </p:blipFill>
        <p:spPr>
          <a:xfrm>
            <a:off x="220671" y="1934667"/>
            <a:ext cx="5944115" cy="4145448"/>
          </a:xfrm>
          <a:prstGeom prst="rect">
            <a:avLst/>
          </a:prstGeom>
        </p:spPr>
      </p:pic>
      <p:pic>
        <p:nvPicPr>
          <p:cNvPr id="5" name="Picture 4">
            <a:extLst>
              <a:ext uri="{FF2B5EF4-FFF2-40B4-BE49-F238E27FC236}">
                <a16:creationId xmlns="" xmlns:a16="http://schemas.microsoft.com/office/drawing/2014/main" id="{B835918E-1C69-43F3-A544-DEC91BCA9C56}"/>
              </a:ext>
            </a:extLst>
          </p:cNvPr>
          <p:cNvPicPr>
            <a:picLocks noChangeAspect="1"/>
          </p:cNvPicPr>
          <p:nvPr/>
        </p:nvPicPr>
        <p:blipFill>
          <a:blip r:embed="rId3" cstate="print"/>
          <a:stretch>
            <a:fillRect/>
          </a:stretch>
        </p:blipFill>
        <p:spPr>
          <a:xfrm>
            <a:off x="7384549" y="0"/>
            <a:ext cx="4586780" cy="2681056"/>
          </a:xfrm>
          <a:prstGeom prst="rect">
            <a:avLst/>
          </a:prstGeom>
        </p:spPr>
      </p:pic>
      <p:pic>
        <p:nvPicPr>
          <p:cNvPr id="3" name="Picture 2">
            <a:extLst>
              <a:ext uri="{FF2B5EF4-FFF2-40B4-BE49-F238E27FC236}">
                <a16:creationId xmlns="" xmlns:a16="http://schemas.microsoft.com/office/drawing/2014/main" id="{7543BD66-885B-4EE9-B4E2-71E5C3CFDDF9}"/>
              </a:ext>
            </a:extLst>
          </p:cNvPr>
          <p:cNvPicPr>
            <a:picLocks noChangeAspect="1"/>
          </p:cNvPicPr>
          <p:nvPr/>
        </p:nvPicPr>
        <p:blipFill>
          <a:blip r:embed="rId4" cstate="print"/>
          <a:stretch>
            <a:fillRect/>
          </a:stretch>
        </p:blipFill>
        <p:spPr>
          <a:xfrm>
            <a:off x="6279669" y="2565647"/>
            <a:ext cx="5210256" cy="4438836"/>
          </a:xfrm>
          <a:prstGeom prst="rect">
            <a:avLst/>
          </a:prstGeom>
        </p:spPr>
      </p:pic>
    </p:spTree>
    <p:extLst>
      <p:ext uri="{BB962C8B-B14F-4D97-AF65-F5344CB8AC3E}">
        <p14:creationId xmlns="" xmlns:p14="http://schemas.microsoft.com/office/powerpoint/2010/main" val="3086563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AC492F-12DF-4C85-8E35-09FE56F9D7E6}"/>
              </a:ext>
            </a:extLst>
          </p:cNvPr>
          <p:cNvSpPr>
            <a:spLocks noGrp="1"/>
          </p:cNvSpPr>
          <p:nvPr>
            <p:ph type="title"/>
          </p:nvPr>
        </p:nvSpPr>
        <p:spPr>
          <a:xfrm>
            <a:off x="1176736" y="288524"/>
            <a:ext cx="10186682" cy="1614209"/>
          </a:xfrm>
        </p:spPr>
        <p:txBody>
          <a:bodyPr>
            <a:normAutofit fontScale="90000"/>
          </a:bodyPr>
          <a:lstStyle/>
          <a:p>
            <a:pPr lvl="0" algn="just">
              <a:lnSpc>
                <a:spcPct val="115000"/>
              </a:lnSpc>
              <a:spcBef>
                <a:spcPts val="1000"/>
              </a:spcBef>
              <a:buClr>
                <a:srgbClr val="B71E42"/>
              </a:buClr>
              <a:buSzPct val="100000"/>
            </a:pPr>
            <a:r>
              <a:rPr lang="en-US" sz="27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Useful methods to reduce food portions</a:t>
            </a:r>
            <a:br>
              <a:rPr lang="en-US" sz="2700" b="1"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br>
            <a:r>
              <a:rPr lang="en-US" sz="1800" cap="none" dirty="0">
                <a:solidFill>
                  <a:srgbClr val="202124"/>
                </a:solidFill>
                <a:latin typeface="Calibri" panose="020F0502020204030204" pitchFamily="34" charset="0"/>
                <a:ea typeface="Calibri" panose="020F0502020204030204" pitchFamily="34" charset="0"/>
                <a:cs typeface="Calibri" panose="020F0502020204030204" pitchFamily="34" charset="0"/>
              </a:rPr>
              <a:t>For many people, the portions of food recommended by nutritionists seem much too small to satisfy the usual food appetite. In reality, the secret lies in getting the body used to a normal amount of food, through some useful methods to reduce the portions gradually, which lead to minor changes with a major impact on health.</a:t>
            </a:r>
            <a:r>
              <a:rPr lang="en-US" sz="1300" cap="none" dirty="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n-US" sz="1300" cap="none"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 xmlns:a16="http://schemas.microsoft.com/office/drawing/2014/main" id="{97EF3952-22AC-4638-B4DE-19EDFF1DC32E}"/>
              </a:ext>
            </a:extLst>
          </p:cNvPr>
          <p:cNvSpPr>
            <a:spLocks noGrp="1"/>
          </p:cNvSpPr>
          <p:nvPr>
            <p:ph idx="1"/>
          </p:nvPr>
        </p:nvSpPr>
        <p:spPr>
          <a:xfrm>
            <a:off x="106533" y="2015732"/>
            <a:ext cx="11869444" cy="4287414"/>
          </a:xfrm>
        </p:spPr>
        <p:txBody>
          <a:bodyPr>
            <a:normAutofit fontScale="85000" lnSpcReduction="20000"/>
          </a:bodyPr>
          <a:lstStyle/>
          <a:p>
            <a:pPr algn="just">
              <a:lnSpc>
                <a:spcPct val="115000"/>
              </a:lnSpc>
              <a:spcAft>
                <a:spcPts val="0"/>
              </a:spcAft>
            </a:pPr>
            <a:r>
              <a:rPr lang="en-US" b="1" dirty="0">
                <a:solidFill>
                  <a:srgbClr val="202124"/>
                </a:solidFill>
                <a:latin typeface="Calibri" panose="020F0502020204030204" pitchFamily="34" charset="0"/>
                <a:ea typeface="Calibri" panose="020F0502020204030204" pitchFamily="34" charset="0"/>
                <a:cs typeface="Calibri" panose="020F0502020204030204" pitchFamily="34" charset="0"/>
              </a:rPr>
              <a:t>- Control the portions consumed at the restaurant</a:t>
            </a: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Many restaurants offer much larger portions of food than a human would need. Therefore, share the food on the plate with your lunch/dinner partner or propose to eat only half of the portion, to take the rest as a package.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b="1" dirty="0">
                <a:solidFill>
                  <a:srgbClr val="202124"/>
                </a:solidFill>
                <a:latin typeface="Calibri" panose="020F0502020204030204" pitchFamily="34" charset="0"/>
                <a:ea typeface="Calibri" panose="020F0502020204030204" pitchFamily="34" charset="0"/>
                <a:cs typeface="Calibri" panose="020F0502020204030204" pitchFamily="34" charset="0"/>
              </a:rPr>
              <a:t>- Control the portions consumed at home</a:t>
            </a: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 To avoid the major temptation to eat a second or third portion, put the food from the beginning in separate plates and keep the pot/bowl with the extra food at a distance, so that it is inaccessible during the meal.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b="1" dirty="0">
                <a:solidFill>
                  <a:srgbClr val="202124"/>
                </a:solidFill>
                <a:latin typeface="Calibri" panose="020F0502020204030204" pitchFamily="34" charset="0"/>
                <a:ea typeface="Calibri" panose="020F0502020204030204" pitchFamily="34" charset="0"/>
                <a:cs typeface="Calibri" panose="020F0502020204030204" pitchFamily="34" charset="0"/>
              </a:rPr>
              <a:t>- Control the portions of snacks consumed in front of the TV. </a:t>
            </a: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Put the chips, nuts, seeds, etc. in a small bowl, if you want to enjoy a snack in front of the TV. When you eat them directly from the package, it is very easy to overeat, paying attention to your favorite movie or show.</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b="1" dirty="0">
                <a:solidFill>
                  <a:srgbClr val="202124"/>
                </a:solidFill>
                <a:latin typeface="Calibri" panose="020F0502020204030204" pitchFamily="34" charset="0"/>
                <a:ea typeface="Calibri" panose="020F0502020204030204" pitchFamily="34" charset="0"/>
                <a:cs typeface="Calibri" panose="020F0502020204030204" pitchFamily="34" charset="0"/>
              </a:rPr>
              <a:t>- Don't skip healthy snacks. </a:t>
            </a: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The rule imposed by parents in childhood to not eat an apple, because it spoils your appetite, can be forgotten in adulthood. Eat a healthy snack between meals (a piece of fruit, a low-fat yogurt, a few roasted peanuts without salt, etc.), as you will have a reduced tendency to consume excess food during the main meals.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b="1" dirty="0">
                <a:solidFill>
                  <a:srgbClr val="202124"/>
                </a:solidFill>
                <a:latin typeface="Calibri" panose="020F0502020204030204" pitchFamily="34" charset="0"/>
                <a:ea typeface="Calibri" panose="020F0502020204030204" pitchFamily="34" charset="0"/>
                <a:cs typeface="Calibri" panose="020F0502020204030204" pitchFamily="34" charset="0"/>
              </a:rPr>
              <a:t>- Keep culinary temptations at a distance. </a:t>
            </a:r>
            <a:r>
              <a:rPr lang="en-US" dirty="0">
                <a:solidFill>
                  <a:srgbClr val="202124"/>
                </a:solidFill>
                <a:latin typeface="Calibri" panose="020F0502020204030204" pitchFamily="34" charset="0"/>
                <a:ea typeface="Calibri" panose="020F0502020204030204" pitchFamily="34" charset="0"/>
                <a:cs typeface="Calibri" panose="020F0502020204030204" pitchFamily="34" charset="0"/>
              </a:rPr>
              <a:t>People tend to consume more food if they have direct access to it. Replace the candy box with a fruit bowl, store cookies, chips or ice cream out of sight, such as the top shelf in the pantry/freezer. Move healthy foods as close as possible, so that they are always within reach.</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359203966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212</TotalTime>
  <Words>766</Words>
  <Application>Microsoft Office PowerPoint</Application>
  <PresentationFormat>Custom</PresentationFormat>
  <Paragraphs>47</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Gallery</vt:lpstr>
      <vt:lpstr>Reusing, Reducing, Recycling</vt:lpstr>
      <vt:lpstr>CONTENTS</vt:lpstr>
      <vt:lpstr>     Understanding exactly what a normal and healthy portion of food means makes the difference between maintaining an ideal weight and being overweight or obese.       A practical guide to estimate the recommended portions for each food is a real help in developing healthy eating habits, which guarantee a long life without health complications.     </vt:lpstr>
      <vt:lpstr>Stabilirea portiilor corecte de mancare</vt:lpstr>
      <vt:lpstr> The serving size for different food groups </vt:lpstr>
      <vt:lpstr>- 1 portion of raw broccoli = 90 grams = a tight fist;  - 1 portion of fresh spinach = 55 grams = a classic bulb; </vt:lpstr>
      <vt:lpstr>Slide 7</vt:lpstr>
      <vt:lpstr>Create a plate for breakfast</vt:lpstr>
      <vt:lpstr>Useful methods to reduce food portions For many people, the portions of food recommended by nutritionists seem much too small to satisfy the usual food appetite. In reality, the secret lies in getting the body used to a normal amount of food, through some useful methods to reduce the portions gradually, which lead to minor changes with a major impact on health.  </vt:lpstr>
      <vt:lpstr>Slide 10</vt:lpstr>
      <vt:lpstr> GAME -FLIPCHART Each student will say a letter and give an example of a food BEGINNING WITH THAT LETTER that they will place in the appropriate column</vt:lpstr>
      <vt:lpstr>LINK-URI JOCURI DIDACTICE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ALIMENTELE</dc:title>
  <dc:creator>usernvk</dc:creator>
  <cp:lastModifiedBy>Andrei</cp:lastModifiedBy>
  <cp:revision>21</cp:revision>
  <dcterms:created xsi:type="dcterms:W3CDTF">2022-11-05T11:37:17Z</dcterms:created>
  <dcterms:modified xsi:type="dcterms:W3CDTF">2024-06-13T03:21:43Z</dcterms:modified>
</cp:coreProperties>
</file>